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81" r:id="rId3"/>
    <p:sldId id="257" r:id="rId4"/>
    <p:sldId id="280" r:id="rId5"/>
    <p:sldId id="279" r:id="rId6"/>
    <p:sldId id="272" r:id="rId7"/>
    <p:sldId id="258" r:id="rId8"/>
    <p:sldId id="259" r:id="rId9"/>
    <p:sldId id="260" r:id="rId10"/>
    <p:sldId id="261" r:id="rId11"/>
    <p:sldId id="262" r:id="rId12"/>
    <p:sldId id="274" r:id="rId13"/>
    <p:sldId id="263" r:id="rId14"/>
    <p:sldId id="264" r:id="rId15"/>
    <p:sldId id="265" r:id="rId16"/>
    <p:sldId id="266" r:id="rId17"/>
    <p:sldId id="277" r:id="rId18"/>
    <p:sldId id="267" r:id="rId19"/>
    <p:sldId id="268" r:id="rId20"/>
    <p:sldId id="269" r:id="rId21"/>
    <p:sldId id="276" r:id="rId22"/>
    <p:sldId id="270" r:id="rId23"/>
    <p:sldId id="275" r:id="rId24"/>
    <p:sldId id="271" r:id="rId25"/>
    <p:sldId id="282" r:id="rId2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24" autoAdjust="0"/>
  </p:normalViewPr>
  <p:slideViewPr>
    <p:cSldViewPr snapToGrid="0">
      <p:cViewPr varScale="1">
        <p:scale>
          <a:sx n="69" d="100"/>
          <a:sy n="69" d="100"/>
        </p:scale>
        <p:origin x="-78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E0473D-F764-4215-8ACB-5EB88B9F9B55}" type="datetimeFigureOut">
              <a:rPr kumimoji="1" lang="ja-JP" altLang="en-US" smtClean="0"/>
              <a:t>2016/10/21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792A5E-5E24-4107-B433-95ED17887CBC}" type="slidenum">
              <a:rPr kumimoji="1" lang="ja-JP" altLang="en-US" smtClean="0"/>
              <a:t>‹#›</a:t>
            </a:fld>
            <a:endParaRPr kumimoji="1" lang="ja-JP" altLang="en-US"/>
          </a:p>
        </p:txBody>
      </p:sp>
    </p:spTree>
    <p:extLst>
      <p:ext uri="{BB962C8B-B14F-4D97-AF65-F5344CB8AC3E}">
        <p14:creationId xmlns:p14="http://schemas.microsoft.com/office/powerpoint/2010/main" val="3650109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9EC571A0-2F1B-400F-80F9-94EEE4479D5F}" type="datetimeFigureOut">
              <a:rPr kumimoji="1" lang="ja-JP" altLang="en-US" smtClean="0"/>
              <a:t>2016/10/21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A6FA33-682D-4041-AC5D-57E7ACAC683C}" type="slidenum">
              <a:rPr kumimoji="1" lang="ja-JP" altLang="en-US" smtClean="0"/>
              <a:t>‹#›</a:t>
            </a:fld>
            <a:endParaRPr kumimoji="1" lang="ja-JP" altLang="en-US"/>
          </a:p>
        </p:txBody>
      </p:sp>
    </p:spTree>
    <p:extLst>
      <p:ext uri="{BB962C8B-B14F-4D97-AF65-F5344CB8AC3E}">
        <p14:creationId xmlns:p14="http://schemas.microsoft.com/office/powerpoint/2010/main" val="32317423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生ごみ堆肥は、生ごみを微生物の働きで堆肥化したものです。</a:t>
            </a:r>
            <a:endParaRPr kumimoji="1" lang="en-US" altLang="ja-JP" dirty="0" smtClean="0"/>
          </a:p>
          <a:p>
            <a:r>
              <a:rPr kumimoji="1" lang="ja-JP" altLang="en-US" dirty="0" smtClean="0"/>
              <a:t>生ごみその物に肥料成分が多く含まれるため肥料としての効果が高いことはもちろんですが、微生物も多く含まれ、土中の有益な微生物を増やし養ってくれます。</a:t>
            </a:r>
            <a:endParaRPr kumimoji="1" lang="ja-JP" altLang="en-US" dirty="0"/>
          </a:p>
        </p:txBody>
      </p:sp>
      <p:sp>
        <p:nvSpPr>
          <p:cNvPr id="4" name="スライド番号プレースホルダー 3"/>
          <p:cNvSpPr>
            <a:spLocks noGrp="1"/>
          </p:cNvSpPr>
          <p:nvPr>
            <p:ph type="sldNum" sz="quarter" idx="10"/>
          </p:nvPr>
        </p:nvSpPr>
        <p:spPr/>
        <p:txBody>
          <a:bodyPr/>
          <a:lstStyle/>
          <a:p>
            <a:fld id="{02A6FA33-682D-4041-AC5D-57E7ACAC683C}" type="slidenum">
              <a:rPr kumimoji="1" lang="ja-JP" altLang="en-US" smtClean="0"/>
              <a:t>1</a:t>
            </a:fld>
            <a:endParaRPr kumimoji="1" lang="ja-JP" altLang="en-US"/>
          </a:p>
        </p:txBody>
      </p:sp>
    </p:spTree>
    <p:extLst>
      <p:ext uri="{BB962C8B-B14F-4D97-AF65-F5344CB8AC3E}">
        <p14:creationId xmlns:p14="http://schemas.microsoft.com/office/powerpoint/2010/main" val="2514348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A6FA33-682D-4041-AC5D-57E7ACAC683C}" type="slidenum">
              <a:rPr kumimoji="1" lang="ja-JP" altLang="en-US" smtClean="0"/>
              <a:t>3</a:t>
            </a:fld>
            <a:endParaRPr kumimoji="1" lang="ja-JP" altLang="en-US"/>
          </a:p>
        </p:txBody>
      </p:sp>
    </p:spTree>
    <p:extLst>
      <p:ext uri="{BB962C8B-B14F-4D97-AF65-F5344CB8AC3E}">
        <p14:creationId xmlns:p14="http://schemas.microsoft.com/office/powerpoint/2010/main" val="3583211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生ごみをどんな作物にも安心して使用できる肥料にするためには、好気性微生物による分解発酵が欠かせません。</a:t>
            </a:r>
            <a:endParaRPr kumimoji="1" lang="en-US" altLang="ja-JP" dirty="0" smtClean="0"/>
          </a:p>
          <a:p>
            <a:r>
              <a:rPr kumimoji="1" lang="ja-JP" altLang="en-US" dirty="0" smtClean="0"/>
              <a:t>酸素が好きな微生物が活発に働き出すと「発酵熱」が出てきます。</a:t>
            </a:r>
            <a:endParaRPr kumimoji="1" lang="en-US" altLang="ja-JP" dirty="0" smtClean="0"/>
          </a:p>
          <a:p>
            <a:r>
              <a:rPr kumimoji="1" lang="ja-JP" altLang="en-US" dirty="0" smtClean="0"/>
              <a:t>発酵熱が出てくるまで、夏は</a:t>
            </a:r>
            <a:r>
              <a:rPr kumimoji="1" lang="en-US" altLang="ja-JP" dirty="0" smtClean="0"/>
              <a:t>2</a:t>
            </a:r>
            <a:r>
              <a:rPr kumimoji="1" lang="ja-JP" altLang="en-US" dirty="0" err="1" smtClean="0"/>
              <a:t>、</a:t>
            </a:r>
            <a:r>
              <a:rPr kumimoji="1" lang="en-US" altLang="ja-JP" dirty="0" smtClean="0"/>
              <a:t>3</a:t>
            </a:r>
            <a:r>
              <a:rPr kumimoji="1" lang="ja-JP" altLang="en-US" dirty="0" smtClean="0"/>
              <a:t>日、冬は</a:t>
            </a:r>
            <a:r>
              <a:rPr kumimoji="1" lang="en-US" altLang="ja-JP" dirty="0" smtClean="0"/>
              <a:t>5</a:t>
            </a:r>
            <a:r>
              <a:rPr kumimoji="1" lang="ja-JP" altLang="en-US" dirty="0" err="1" smtClean="0"/>
              <a:t>、</a:t>
            </a:r>
            <a:r>
              <a:rPr kumimoji="1" lang="en-US" altLang="ja-JP" dirty="0" smtClean="0"/>
              <a:t>6</a:t>
            </a:r>
            <a:r>
              <a:rPr kumimoji="1" lang="ja-JP" altLang="en-US" dirty="0" smtClean="0"/>
              <a:t>日位かかります。</a:t>
            </a:r>
            <a:endParaRPr kumimoji="1" lang="en-US" altLang="ja-JP" dirty="0" smtClean="0"/>
          </a:p>
          <a:p>
            <a:r>
              <a:rPr kumimoji="1" lang="ja-JP" altLang="en-US" dirty="0" smtClean="0"/>
              <a:t>発酵、分解の最初に働くのが糸状菌で、その後は放線菌が働きます。</a:t>
            </a:r>
            <a:endParaRPr kumimoji="1" lang="en-US" altLang="ja-JP" dirty="0" smtClean="0"/>
          </a:p>
          <a:p>
            <a:r>
              <a:rPr kumimoji="1" lang="ja-JP" altLang="en-US" dirty="0" smtClean="0"/>
              <a:t>熱が下がってからは糸状菌、放線菌は休眠し、その後、バクテリアが働きだして堆肥を熟成していきます。</a:t>
            </a:r>
            <a:endParaRPr kumimoji="1" lang="ja-JP" altLang="en-US" dirty="0"/>
          </a:p>
        </p:txBody>
      </p:sp>
      <p:sp>
        <p:nvSpPr>
          <p:cNvPr id="4" name="スライド番号プレースホルダー 3"/>
          <p:cNvSpPr>
            <a:spLocks noGrp="1"/>
          </p:cNvSpPr>
          <p:nvPr>
            <p:ph type="sldNum" sz="quarter" idx="10"/>
          </p:nvPr>
        </p:nvSpPr>
        <p:spPr/>
        <p:txBody>
          <a:bodyPr/>
          <a:lstStyle/>
          <a:p>
            <a:fld id="{02A6FA33-682D-4041-AC5D-57E7ACAC683C}" type="slidenum">
              <a:rPr kumimoji="1" lang="ja-JP" altLang="en-US" smtClean="0"/>
              <a:t>5</a:t>
            </a:fld>
            <a:endParaRPr kumimoji="1" lang="ja-JP" altLang="en-US"/>
          </a:p>
        </p:txBody>
      </p:sp>
    </p:spTree>
    <p:extLst>
      <p:ext uri="{BB962C8B-B14F-4D97-AF65-F5344CB8AC3E}">
        <p14:creationId xmlns:p14="http://schemas.microsoft.com/office/powerpoint/2010/main" val="31379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A6FA33-682D-4041-AC5D-57E7ACAC683C}" type="slidenum">
              <a:rPr kumimoji="1" lang="ja-JP" altLang="en-US" smtClean="0"/>
              <a:t>10</a:t>
            </a:fld>
            <a:endParaRPr kumimoji="1" lang="ja-JP" altLang="en-US"/>
          </a:p>
        </p:txBody>
      </p:sp>
    </p:spTree>
    <p:extLst>
      <p:ext uri="{BB962C8B-B14F-4D97-AF65-F5344CB8AC3E}">
        <p14:creationId xmlns:p14="http://schemas.microsoft.com/office/powerpoint/2010/main" val="3398205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コンポスター一杯になるまで入れてもいいが、抜くときに大変</a:t>
            </a:r>
            <a:endParaRPr kumimoji="1" lang="ja-JP" altLang="en-US" dirty="0"/>
          </a:p>
        </p:txBody>
      </p:sp>
      <p:sp>
        <p:nvSpPr>
          <p:cNvPr id="4" name="スライド番号プレースホルダー 3"/>
          <p:cNvSpPr>
            <a:spLocks noGrp="1"/>
          </p:cNvSpPr>
          <p:nvPr>
            <p:ph type="sldNum" sz="quarter" idx="10"/>
          </p:nvPr>
        </p:nvSpPr>
        <p:spPr/>
        <p:txBody>
          <a:bodyPr/>
          <a:lstStyle/>
          <a:p>
            <a:fld id="{02A6FA33-682D-4041-AC5D-57E7ACAC683C}" type="slidenum">
              <a:rPr kumimoji="1" lang="ja-JP" altLang="en-US" smtClean="0"/>
              <a:t>20</a:t>
            </a:fld>
            <a:endParaRPr kumimoji="1" lang="ja-JP" altLang="en-US"/>
          </a:p>
        </p:txBody>
      </p:sp>
    </p:spTree>
    <p:extLst>
      <p:ext uri="{BB962C8B-B14F-4D97-AF65-F5344CB8AC3E}">
        <p14:creationId xmlns:p14="http://schemas.microsoft.com/office/powerpoint/2010/main" val="386410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A6FA33-682D-4041-AC5D-57E7ACAC683C}" type="slidenum">
              <a:rPr kumimoji="1" lang="ja-JP" altLang="en-US" smtClean="0"/>
              <a:t>23</a:t>
            </a:fld>
            <a:endParaRPr kumimoji="1" lang="ja-JP" altLang="en-US"/>
          </a:p>
        </p:txBody>
      </p:sp>
    </p:spTree>
    <p:extLst>
      <p:ext uri="{BB962C8B-B14F-4D97-AF65-F5344CB8AC3E}">
        <p14:creationId xmlns:p14="http://schemas.microsoft.com/office/powerpoint/2010/main" val="786827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C4CD48A-71C0-4BD5-92E5-954F434D71B6}" type="datetimeFigureOut">
              <a:rPr kumimoji="1" lang="ja-JP" altLang="en-US" smtClean="0"/>
              <a:t>2016/10/21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3421687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4CD48A-71C0-4BD5-92E5-954F434D71B6}" type="datetimeFigureOut">
              <a:rPr kumimoji="1" lang="ja-JP" altLang="en-US" smtClean="0"/>
              <a:t>2016/10/21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240104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4CD48A-71C0-4BD5-92E5-954F434D71B6}" type="datetimeFigureOut">
              <a:rPr kumimoji="1" lang="ja-JP" altLang="en-US" smtClean="0"/>
              <a:t>2016/10/21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408036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4CD48A-71C0-4BD5-92E5-954F434D71B6}" type="datetimeFigureOut">
              <a:rPr kumimoji="1" lang="ja-JP" altLang="en-US" smtClean="0"/>
              <a:t>2016/10/21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2183641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C4CD48A-71C0-4BD5-92E5-954F434D71B6}" type="datetimeFigureOut">
              <a:rPr kumimoji="1" lang="ja-JP" altLang="en-US" smtClean="0"/>
              <a:t>2016/10/21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20676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4CD48A-71C0-4BD5-92E5-954F434D71B6}" type="datetimeFigureOut">
              <a:rPr kumimoji="1" lang="ja-JP" altLang="en-US" smtClean="0"/>
              <a:t>2016/10/21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28738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C4CD48A-71C0-4BD5-92E5-954F434D71B6}" type="datetimeFigureOut">
              <a:rPr kumimoji="1" lang="ja-JP" altLang="en-US" smtClean="0"/>
              <a:t>2016/10/21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266199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C4CD48A-71C0-4BD5-92E5-954F434D71B6}" type="datetimeFigureOut">
              <a:rPr kumimoji="1" lang="ja-JP" altLang="en-US" smtClean="0"/>
              <a:t>2016/10/21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576750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4CD48A-71C0-4BD5-92E5-954F434D71B6}" type="datetimeFigureOut">
              <a:rPr kumimoji="1" lang="ja-JP" altLang="en-US" smtClean="0"/>
              <a:t>2016/10/21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4126029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4CD48A-71C0-4BD5-92E5-954F434D71B6}" type="datetimeFigureOut">
              <a:rPr kumimoji="1" lang="ja-JP" altLang="en-US" smtClean="0"/>
              <a:t>2016/10/21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3926728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4CD48A-71C0-4BD5-92E5-954F434D71B6}" type="datetimeFigureOut">
              <a:rPr kumimoji="1" lang="ja-JP" altLang="en-US" smtClean="0"/>
              <a:t>2016/10/21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61596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CD48A-71C0-4BD5-92E5-954F434D71B6}" type="datetimeFigureOut">
              <a:rPr kumimoji="1" lang="ja-JP" altLang="en-US" smtClean="0"/>
              <a:t>2016/10/21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86DCE-BCD1-4818-A86A-4E4920D3E32B}" type="slidenum">
              <a:rPr kumimoji="1" lang="ja-JP" altLang="en-US" smtClean="0"/>
              <a:t>‹#›</a:t>
            </a:fld>
            <a:endParaRPr kumimoji="1" lang="ja-JP" altLang="en-US"/>
          </a:p>
        </p:txBody>
      </p:sp>
    </p:spTree>
    <p:extLst>
      <p:ext uri="{BB962C8B-B14F-4D97-AF65-F5344CB8AC3E}">
        <p14:creationId xmlns:p14="http://schemas.microsoft.com/office/powerpoint/2010/main" val="1616017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8795" y="439782"/>
            <a:ext cx="9942489" cy="2387600"/>
          </a:xfrm>
        </p:spPr>
        <p:txBody>
          <a:bodyPr/>
          <a:lstStyle/>
          <a:p>
            <a:r>
              <a:rPr lang="ja-JP" altLang="en-US" dirty="0"/>
              <a:t>コンポスターで生ごみ堆肥作り</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98380" y="3123268"/>
            <a:ext cx="3422904" cy="3422904"/>
          </a:xfrm>
          <a:prstGeom prst="rect">
            <a:avLst/>
          </a:prstGeom>
        </p:spPr>
      </p:pic>
    </p:spTree>
    <p:extLst>
      <p:ext uri="{BB962C8B-B14F-4D97-AF65-F5344CB8AC3E}">
        <p14:creationId xmlns:p14="http://schemas.microsoft.com/office/powerpoint/2010/main" val="3473751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２、設置方法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3200" dirty="0" smtClean="0"/>
              <a:t>①土</a:t>
            </a:r>
            <a:r>
              <a:rPr lang="ja-JP" altLang="en-US" sz="3200" dirty="0"/>
              <a:t>の上にそのままのせる。</a:t>
            </a:r>
          </a:p>
          <a:p>
            <a:pPr marL="0" indent="0">
              <a:buNone/>
            </a:pPr>
            <a:r>
              <a:rPr lang="ja-JP" altLang="en-US" sz="3200" dirty="0" smtClean="0"/>
              <a:t>②設置</a:t>
            </a:r>
            <a:r>
              <a:rPr lang="ja-JP" altLang="en-US" sz="3200" dirty="0"/>
              <a:t>する場所を</a:t>
            </a:r>
            <a:r>
              <a:rPr lang="en-US" altLang="ja-JP" sz="3200" dirty="0"/>
              <a:t>10cm</a:t>
            </a:r>
            <a:r>
              <a:rPr lang="ja-JP" altLang="en-US" sz="3200" dirty="0"/>
              <a:t>～</a:t>
            </a:r>
            <a:r>
              <a:rPr lang="en-US" altLang="ja-JP" sz="3200" dirty="0"/>
              <a:t>20cm</a:t>
            </a:r>
            <a:r>
              <a:rPr lang="ja-JP" altLang="en-US" sz="3200" dirty="0"/>
              <a:t>掘り、容器をその上に</a:t>
            </a:r>
            <a:r>
              <a:rPr lang="ja-JP" altLang="en-US" sz="3200" dirty="0" smtClean="0"/>
              <a:t>置き</a:t>
            </a:r>
            <a:r>
              <a:rPr lang="ja-JP" altLang="en-US" sz="3200" dirty="0"/>
              <a:t>、</a:t>
            </a:r>
            <a:r>
              <a:rPr lang="ja-JP" altLang="en-US" sz="3200" dirty="0" smtClean="0"/>
              <a:t>コンポスター</a:t>
            </a:r>
            <a:r>
              <a:rPr lang="ja-JP" altLang="en-US" sz="3200" dirty="0"/>
              <a:t>の周辺を土で固める</a:t>
            </a:r>
            <a:r>
              <a:rPr lang="ja-JP" altLang="en-US" sz="3200" dirty="0" smtClean="0"/>
              <a:t>。</a:t>
            </a:r>
            <a:endParaRPr lang="en-US" altLang="ja-JP" sz="3200" dirty="0" smtClean="0"/>
          </a:p>
          <a:p>
            <a:pPr marL="0" indent="0">
              <a:buNone/>
            </a:pPr>
            <a:r>
              <a:rPr lang="ja-JP" altLang="en-US" sz="3200" dirty="0"/>
              <a:t>　</a:t>
            </a:r>
            <a:r>
              <a:rPr lang="ja-JP" altLang="en-US" sz="3200" dirty="0" smtClean="0"/>
              <a:t>底面</a:t>
            </a:r>
            <a:r>
              <a:rPr lang="ja-JP" altLang="en-US" sz="3200" dirty="0"/>
              <a:t>からのモグラ、ネズミの侵入が心配な場合には目の</a:t>
            </a:r>
            <a:r>
              <a:rPr lang="ja-JP" altLang="en-US" sz="3200" dirty="0" smtClean="0"/>
              <a:t>細　かい</a:t>
            </a:r>
            <a:r>
              <a:rPr lang="ja-JP" altLang="en-US" sz="3200" dirty="0"/>
              <a:t>金網、メッシュのネット等を敷く。</a:t>
            </a:r>
          </a:p>
          <a:p>
            <a:endParaRPr kumimoji="1" lang="ja-JP" altLang="en-US" dirty="0"/>
          </a:p>
        </p:txBody>
      </p:sp>
      <p:pic>
        <p:nvPicPr>
          <p:cNvPr id="4" name="図 3"/>
          <p:cNvPicPr>
            <a:picLocks noChangeAspect="1"/>
          </p:cNvPicPr>
          <p:nvPr/>
        </p:nvPicPr>
        <p:blipFill>
          <a:blip r:embed="rId3"/>
          <a:stretch>
            <a:fillRect/>
          </a:stretch>
        </p:blipFill>
        <p:spPr>
          <a:xfrm>
            <a:off x="838200" y="4533216"/>
            <a:ext cx="4510816" cy="1643747"/>
          </a:xfrm>
          <a:prstGeom prst="rect">
            <a:avLst/>
          </a:prstGeom>
        </p:spPr>
      </p:pic>
      <p:pic>
        <p:nvPicPr>
          <p:cNvPr id="5" name="図 4"/>
          <p:cNvPicPr>
            <a:picLocks noChangeAspect="1"/>
          </p:cNvPicPr>
          <p:nvPr/>
        </p:nvPicPr>
        <p:blipFill>
          <a:blip r:embed="rId4"/>
          <a:stretch>
            <a:fillRect/>
          </a:stretch>
        </p:blipFill>
        <p:spPr>
          <a:xfrm>
            <a:off x="6337566" y="4602708"/>
            <a:ext cx="4802474" cy="1574255"/>
          </a:xfrm>
          <a:prstGeom prst="rect">
            <a:avLst/>
          </a:prstGeom>
        </p:spPr>
      </p:pic>
      <p:sp>
        <p:nvSpPr>
          <p:cNvPr id="6" name="テキスト ボックス 5"/>
          <p:cNvSpPr txBox="1"/>
          <p:nvPr/>
        </p:nvSpPr>
        <p:spPr>
          <a:xfrm>
            <a:off x="2057400" y="5159002"/>
            <a:ext cx="2901462" cy="461665"/>
          </a:xfrm>
          <a:prstGeom prst="rect">
            <a:avLst/>
          </a:prstGeom>
          <a:noFill/>
        </p:spPr>
        <p:txBody>
          <a:bodyPr wrap="square" rtlCol="0">
            <a:spAutoFit/>
          </a:bodyPr>
          <a:lstStyle/>
          <a:p>
            <a:r>
              <a:rPr kumimoji="1" lang="en-US" altLang="ja-JP" sz="2400" dirty="0" smtClean="0"/>
              <a:t>10</a:t>
            </a:r>
            <a:r>
              <a:rPr kumimoji="1" lang="ja-JP" altLang="en-US" sz="2400" dirty="0" smtClean="0"/>
              <a:t>～</a:t>
            </a:r>
            <a:r>
              <a:rPr kumimoji="1" lang="en-US" altLang="ja-JP" sz="2400" dirty="0" smtClean="0"/>
              <a:t>20</a:t>
            </a:r>
            <a:r>
              <a:rPr lang="en-US" altLang="ja-JP" sz="2400" dirty="0" smtClean="0"/>
              <a:t>cm</a:t>
            </a:r>
            <a:endParaRPr kumimoji="1" lang="en-US" altLang="ja-JP" sz="2400" dirty="0" smtClean="0"/>
          </a:p>
        </p:txBody>
      </p:sp>
      <p:sp>
        <p:nvSpPr>
          <p:cNvPr id="7" name="テキスト ボックス 6"/>
          <p:cNvSpPr txBox="1"/>
          <p:nvPr/>
        </p:nvSpPr>
        <p:spPr>
          <a:xfrm>
            <a:off x="7630972" y="5355089"/>
            <a:ext cx="2215661" cy="523220"/>
          </a:xfrm>
          <a:prstGeom prst="rect">
            <a:avLst/>
          </a:prstGeom>
          <a:noFill/>
        </p:spPr>
        <p:txBody>
          <a:bodyPr wrap="square" rtlCol="0">
            <a:spAutoFit/>
          </a:bodyPr>
          <a:lstStyle/>
          <a:p>
            <a:r>
              <a:rPr kumimoji="1" lang="ja-JP" altLang="en-US" sz="2800" dirty="0" smtClean="0"/>
              <a:t>お椀状にする</a:t>
            </a:r>
            <a:endParaRPr kumimoji="1" lang="ja-JP" altLang="en-US" sz="2800" dirty="0"/>
          </a:p>
        </p:txBody>
      </p:sp>
    </p:spTree>
    <p:extLst>
      <p:ext uri="{BB962C8B-B14F-4D97-AF65-F5344CB8AC3E}">
        <p14:creationId xmlns:p14="http://schemas.microsoft.com/office/powerpoint/2010/main" val="3676437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３、生ごみの投入方法</a:t>
            </a:r>
            <a:endParaRPr kumimoji="1" lang="ja-JP" altLang="en-US" dirty="0"/>
          </a:p>
        </p:txBody>
      </p:sp>
      <p:sp>
        <p:nvSpPr>
          <p:cNvPr id="3" name="コンテンツ プレースホルダー 2"/>
          <p:cNvSpPr>
            <a:spLocks noGrp="1"/>
          </p:cNvSpPr>
          <p:nvPr>
            <p:ph idx="1"/>
          </p:nvPr>
        </p:nvSpPr>
        <p:spPr>
          <a:xfrm>
            <a:off x="838200" y="1526686"/>
            <a:ext cx="10996246" cy="4979622"/>
          </a:xfrm>
        </p:spPr>
        <p:txBody>
          <a:bodyPr>
            <a:noAutofit/>
          </a:bodyPr>
          <a:lstStyle/>
          <a:p>
            <a:pPr marL="0" indent="0">
              <a:buNone/>
            </a:pPr>
            <a:r>
              <a:rPr lang="ja-JP" altLang="en-US" sz="3300" dirty="0" smtClean="0"/>
              <a:t>①底</a:t>
            </a:r>
            <a:r>
              <a:rPr lang="ja-JP" altLang="en-US" sz="3300" dirty="0"/>
              <a:t>に細かい枝、乾いた落ち葉、枯草などを</a:t>
            </a:r>
            <a:r>
              <a:rPr lang="en-US" altLang="ja-JP" sz="3300" dirty="0"/>
              <a:t>20cm</a:t>
            </a:r>
            <a:r>
              <a:rPr lang="ja-JP" altLang="en-US" sz="3300" dirty="0"/>
              <a:t>程入れる</a:t>
            </a:r>
            <a:r>
              <a:rPr lang="ja-JP" altLang="en-US" sz="3300" dirty="0" smtClean="0"/>
              <a:t>。</a:t>
            </a:r>
            <a:endParaRPr lang="en-US" altLang="ja-JP" sz="3300" dirty="0" smtClean="0"/>
          </a:p>
          <a:p>
            <a:pPr marL="0" indent="0">
              <a:buNone/>
            </a:pPr>
            <a:r>
              <a:rPr lang="ja-JP" altLang="en-US" sz="3300" dirty="0" smtClean="0"/>
              <a:t>乾燥</a:t>
            </a:r>
            <a:r>
              <a:rPr lang="ja-JP" altLang="en-US" sz="3300" dirty="0"/>
              <a:t>した落ち葉があれば、</a:t>
            </a:r>
            <a:r>
              <a:rPr lang="en-US" altLang="ja-JP" sz="3300" dirty="0"/>
              <a:t>8</a:t>
            </a:r>
            <a:r>
              <a:rPr lang="ja-JP" altLang="en-US" sz="3300" dirty="0"/>
              <a:t>分目位まで入れてもよい。</a:t>
            </a:r>
          </a:p>
          <a:p>
            <a:pPr marL="0" indent="0">
              <a:buNone/>
            </a:pPr>
            <a:endParaRPr lang="en-US" altLang="ja-JP" sz="3200" dirty="0" smtClean="0"/>
          </a:p>
          <a:p>
            <a:pPr marL="0" indent="0">
              <a:buNone/>
            </a:pPr>
            <a:r>
              <a:rPr lang="ja-JP" altLang="en-US" sz="3300" dirty="0" smtClean="0"/>
              <a:t>②</a:t>
            </a:r>
            <a:r>
              <a:rPr lang="ja-JP" altLang="en-US" sz="3300" dirty="0" smtClean="0">
                <a:solidFill>
                  <a:srgbClr val="FF0000"/>
                </a:solidFill>
              </a:rPr>
              <a:t>生</a:t>
            </a:r>
            <a:r>
              <a:rPr lang="ja-JP" altLang="en-US" sz="3300" dirty="0">
                <a:solidFill>
                  <a:srgbClr val="FF0000"/>
                </a:solidFill>
              </a:rPr>
              <a:t>ごみ</a:t>
            </a:r>
            <a:r>
              <a:rPr lang="ja-JP" altLang="en-US" sz="3300" dirty="0"/>
              <a:t>を投入し</a:t>
            </a:r>
            <a:r>
              <a:rPr lang="ja-JP" altLang="en-US" sz="3300" dirty="0">
                <a:solidFill>
                  <a:srgbClr val="FF0000"/>
                </a:solidFill>
              </a:rPr>
              <a:t>土</a:t>
            </a:r>
            <a:r>
              <a:rPr lang="ja-JP" altLang="en-US" sz="3300" dirty="0"/>
              <a:t>をかける。</a:t>
            </a:r>
          </a:p>
          <a:p>
            <a:pPr marL="0" indent="0">
              <a:buNone/>
            </a:pPr>
            <a:r>
              <a:rPr lang="ja-JP" altLang="en-US" sz="3300" dirty="0"/>
              <a:t>最初に発酵熱が出て来るまでは、かき混ぜ過ぎない様注意する。</a:t>
            </a:r>
          </a:p>
          <a:p>
            <a:pPr marL="0" indent="0">
              <a:buNone/>
            </a:pPr>
            <a:r>
              <a:rPr lang="ja-JP" altLang="en-US" sz="3300" dirty="0"/>
              <a:t>＜新聞紙、米ぬか利用（発酵熱のため）</a:t>
            </a:r>
            <a:r>
              <a:rPr lang="ja-JP" altLang="en-US" sz="3300" dirty="0" smtClean="0"/>
              <a:t>＞</a:t>
            </a:r>
            <a:endParaRPr lang="ja-JP" altLang="en-US" sz="3300" dirty="0"/>
          </a:p>
        </p:txBody>
      </p:sp>
    </p:spTree>
    <p:extLst>
      <p:ext uri="{BB962C8B-B14F-4D97-AF65-F5344CB8AC3E}">
        <p14:creationId xmlns:p14="http://schemas.microsoft.com/office/powerpoint/2010/main" val="3013731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３、生ごみの投入方法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3300" dirty="0"/>
              <a:t>③生ごみを入れるときに軽く</a:t>
            </a:r>
            <a:r>
              <a:rPr lang="ja-JP" altLang="en-US" sz="3300" dirty="0">
                <a:solidFill>
                  <a:srgbClr val="FF0000"/>
                </a:solidFill>
              </a:rPr>
              <a:t>かき混ぜる</a:t>
            </a:r>
            <a:r>
              <a:rPr lang="ja-JP" altLang="en-US" sz="3300" dirty="0" smtClean="0"/>
              <a:t>。</a:t>
            </a:r>
            <a:endParaRPr lang="en-US" altLang="ja-JP" sz="3300" dirty="0" smtClean="0"/>
          </a:p>
          <a:p>
            <a:pPr marL="0" indent="0">
              <a:buNone/>
            </a:pPr>
            <a:r>
              <a:rPr lang="ja-JP" altLang="en-US" sz="3300" dirty="0" smtClean="0"/>
              <a:t>    嫌気性</a:t>
            </a:r>
            <a:r>
              <a:rPr lang="ja-JP" altLang="en-US" sz="3300" dirty="0"/>
              <a:t>発酵（べたついたり、悪臭がしたりする）に行きそう</a:t>
            </a:r>
            <a:r>
              <a:rPr lang="ja-JP" altLang="en-US" sz="3300" dirty="0" smtClean="0"/>
              <a:t>な時</a:t>
            </a:r>
            <a:r>
              <a:rPr lang="ja-JP" altLang="en-US" sz="3300" dirty="0"/>
              <a:t>は、十分にかき混ぜ水蒸気を逃がし、腐敗菌の増殖を抑える</a:t>
            </a:r>
            <a:r>
              <a:rPr lang="ja-JP" altLang="en-US" sz="3300" dirty="0" smtClean="0"/>
              <a:t>。枯草</a:t>
            </a:r>
            <a:r>
              <a:rPr lang="ja-JP" altLang="en-US" sz="3300" dirty="0"/>
              <a:t>、落ち葉、ワラ等を投入し、さらに発酵促進剤となる米ぬかを入れ、よくかき混ぜてもよい。</a:t>
            </a:r>
          </a:p>
          <a:p>
            <a:endParaRPr kumimoji="1" lang="ja-JP" altLang="en-US" dirty="0"/>
          </a:p>
        </p:txBody>
      </p:sp>
    </p:spTree>
    <p:extLst>
      <p:ext uri="{BB962C8B-B14F-4D97-AF65-F5344CB8AC3E}">
        <p14:creationId xmlns:p14="http://schemas.microsoft.com/office/powerpoint/2010/main" val="251204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stretch>
            <a:fillRect/>
          </a:stretch>
        </p:blipFill>
        <p:spPr>
          <a:xfrm>
            <a:off x="2558561" y="365125"/>
            <a:ext cx="7410913" cy="6229106"/>
          </a:xfrm>
          <a:prstGeom prst="rect">
            <a:avLst/>
          </a:prstGeom>
        </p:spPr>
      </p:pic>
    </p:spTree>
    <p:extLst>
      <p:ext uri="{BB962C8B-B14F-4D97-AF65-F5344CB8AC3E}">
        <p14:creationId xmlns:p14="http://schemas.microsoft.com/office/powerpoint/2010/main" val="4078338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生ごみ扱いの注意点</a:t>
            </a:r>
            <a:endParaRPr kumimoji="1" lang="ja-JP" altLang="en-US" dirty="0"/>
          </a:p>
        </p:txBody>
      </p:sp>
      <p:sp>
        <p:nvSpPr>
          <p:cNvPr id="3" name="コンテンツ プレースホルダー 2"/>
          <p:cNvSpPr>
            <a:spLocks noGrp="1"/>
          </p:cNvSpPr>
          <p:nvPr>
            <p:ph idx="1"/>
          </p:nvPr>
        </p:nvSpPr>
        <p:spPr>
          <a:xfrm>
            <a:off x="838200" y="1825625"/>
            <a:ext cx="10515600" cy="4351338"/>
          </a:xfrm>
        </p:spPr>
        <p:txBody>
          <a:bodyPr/>
          <a:lstStyle/>
          <a:p>
            <a:pPr marL="0" indent="0">
              <a:buNone/>
            </a:pPr>
            <a:r>
              <a:rPr lang="ja-JP" altLang="en-US" sz="3600" dirty="0" smtClean="0"/>
              <a:t>①生</a:t>
            </a:r>
            <a:r>
              <a:rPr lang="ja-JP" altLang="en-US" sz="3600" dirty="0"/>
              <a:t>ごみは水分を</a:t>
            </a:r>
            <a:r>
              <a:rPr lang="en-US" altLang="ja-JP" sz="3600" dirty="0"/>
              <a:t>50</a:t>
            </a:r>
            <a:r>
              <a:rPr lang="ja-JP" altLang="en-US" sz="3600" dirty="0"/>
              <a:t>～</a:t>
            </a:r>
            <a:r>
              <a:rPr lang="en-US" altLang="ja-JP" sz="3600" dirty="0"/>
              <a:t>60</a:t>
            </a:r>
            <a:r>
              <a:rPr lang="ja-JP" altLang="en-US" sz="3600" dirty="0"/>
              <a:t>％位にする。手で握って水分を感じる程度。</a:t>
            </a:r>
          </a:p>
          <a:p>
            <a:pPr marL="0" indent="0">
              <a:buNone/>
            </a:pPr>
            <a:r>
              <a:rPr lang="ja-JP" altLang="en-US" sz="3600" dirty="0" smtClean="0"/>
              <a:t>②排水</a:t>
            </a:r>
            <a:r>
              <a:rPr lang="ja-JP" altLang="en-US" sz="3600" dirty="0"/>
              <a:t>口にたまった生ごみは水分を含みやすいのでストッキング等を利用し絞ったり、投入する前に地面に広げて土をまぶしたり落ち葉、枯草等を混ぜて入れる。</a:t>
            </a:r>
          </a:p>
          <a:p>
            <a:pPr marL="0" indent="0">
              <a:buNone/>
            </a:pPr>
            <a:r>
              <a:rPr lang="ja-JP" altLang="en-US" sz="3600" dirty="0" smtClean="0"/>
              <a:t>③生</a:t>
            </a:r>
            <a:r>
              <a:rPr lang="ja-JP" altLang="en-US" sz="3600" dirty="0"/>
              <a:t>ごみは大きな固まりで投入しないで小さくして酸素と触れる表面積を大きくする。</a:t>
            </a:r>
          </a:p>
          <a:p>
            <a:pPr marL="0" indent="0">
              <a:buNone/>
            </a:pPr>
            <a:endParaRPr kumimoji="1" lang="ja-JP" altLang="en-US" dirty="0"/>
          </a:p>
        </p:txBody>
      </p:sp>
    </p:spTree>
    <p:extLst>
      <p:ext uri="{BB962C8B-B14F-4D97-AF65-F5344CB8AC3E}">
        <p14:creationId xmlns:p14="http://schemas.microsoft.com/office/powerpoint/2010/main" val="2144917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生ごみ扱いの注意点</a:t>
            </a:r>
            <a:endParaRPr kumimoji="1" lang="ja-JP" altLang="en-US" dirty="0"/>
          </a:p>
        </p:txBody>
      </p:sp>
      <p:sp>
        <p:nvSpPr>
          <p:cNvPr id="3" name="コンテンツ プレースホルダー 2"/>
          <p:cNvSpPr>
            <a:spLocks noGrp="1"/>
          </p:cNvSpPr>
          <p:nvPr>
            <p:ph idx="1"/>
          </p:nvPr>
        </p:nvSpPr>
        <p:spPr>
          <a:xfrm>
            <a:off x="838200" y="1825625"/>
            <a:ext cx="10515600" cy="4786190"/>
          </a:xfrm>
        </p:spPr>
        <p:txBody>
          <a:bodyPr/>
          <a:lstStyle/>
          <a:p>
            <a:pPr marL="0" indent="0">
              <a:buNone/>
            </a:pPr>
            <a:r>
              <a:rPr lang="ja-JP" altLang="en-US" sz="3200" dirty="0" smtClean="0"/>
              <a:t>○分解しやすいもの</a:t>
            </a:r>
            <a:endParaRPr lang="en-US" altLang="ja-JP" sz="3200" dirty="0" smtClean="0"/>
          </a:p>
          <a:p>
            <a:pPr marL="0" indent="0">
              <a:buNone/>
            </a:pPr>
            <a:r>
              <a:rPr lang="ja-JP" altLang="en-US" sz="3200" dirty="0"/>
              <a:t>野菜</a:t>
            </a:r>
            <a:r>
              <a:rPr lang="ja-JP" altLang="en-US" sz="3200" dirty="0" err="1"/>
              <a:t>くず</a:t>
            </a:r>
            <a:r>
              <a:rPr lang="ja-JP" altLang="en-US" sz="3200" dirty="0"/>
              <a:t>、オガクズ、ワラ、剪定枝チップ、果物</a:t>
            </a:r>
            <a:r>
              <a:rPr lang="ja-JP" altLang="en-US" sz="3200" dirty="0" smtClean="0"/>
              <a:t>、</a:t>
            </a:r>
            <a:endParaRPr lang="en-US" altLang="ja-JP" sz="3200" dirty="0" smtClean="0"/>
          </a:p>
          <a:p>
            <a:pPr marL="0" indent="0">
              <a:buNone/>
            </a:pPr>
            <a:r>
              <a:rPr lang="ja-JP" altLang="en-US" sz="3200" dirty="0" smtClean="0"/>
              <a:t>コーヒー</a:t>
            </a:r>
            <a:r>
              <a:rPr lang="ja-JP" altLang="en-US" sz="3200" dirty="0"/>
              <a:t>かす、茶ガラ</a:t>
            </a:r>
            <a:r>
              <a:rPr lang="ja-JP" altLang="en-US" sz="3200" dirty="0" smtClean="0"/>
              <a:t>など</a:t>
            </a:r>
            <a:endParaRPr lang="en-US" altLang="ja-JP" sz="3200" dirty="0" smtClean="0"/>
          </a:p>
          <a:p>
            <a:pPr marL="0" indent="0">
              <a:buNone/>
            </a:pPr>
            <a:endParaRPr kumimoji="1" lang="en-US" altLang="ja-JP" sz="1050" dirty="0"/>
          </a:p>
          <a:p>
            <a:pPr marL="0" indent="0">
              <a:buNone/>
            </a:pPr>
            <a:r>
              <a:rPr kumimoji="1" lang="ja-JP" altLang="en-US" sz="3200" dirty="0" smtClean="0"/>
              <a:t>○分解しにくいもの</a:t>
            </a:r>
            <a:endParaRPr kumimoji="1" lang="en-US" altLang="ja-JP" sz="3200" dirty="0" smtClean="0"/>
          </a:p>
          <a:p>
            <a:pPr marL="0" indent="0">
              <a:buNone/>
            </a:pPr>
            <a:r>
              <a:rPr lang="ja-JP" altLang="en-US" sz="3200" dirty="0"/>
              <a:t>卵の殻、魚、鳥の骨、貝類、玉ネギの</a:t>
            </a:r>
            <a:r>
              <a:rPr lang="ja-JP" altLang="en-US" sz="3200" dirty="0" smtClean="0"/>
              <a:t>皮など</a:t>
            </a:r>
            <a:endParaRPr lang="en-US" altLang="ja-JP" sz="3200" dirty="0" smtClean="0"/>
          </a:p>
          <a:p>
            <a:pPr marL="0" indent="0">
              <a:buNone/>
            </a:pPr>
            <a:endParaRPr kumimoji="1" lang="en-US" altLang="ja-JP" sz="1050" dirty="0"/>
          </a:p>
          <a:p>
            <a:pPr marL="0" indent="0">
              <a:buNone/>
            </a:pPr>
            <a:r>
              <a:rPr kumimoji="1" lang="ja-JP" altLang="en-US" sz="3200" dirty="0" smtClean="0"/>
              <a:t>○入れてはいけないもの</a:t>
            </a:r>
            <a:endParaRPr kumimoji="1" lang="en-US" altLang="ja-JP" sz="3200" dirty="0" smtClean="0"/>
          </a:p>
          <a:p>
            <a:pPr marL="0" indent="0">
              <a:buNone/>
            </a:pPr>
            <a:r>
              <a:rPr lang="ja-JP" altLang="en-US" sz="3200" dirty="0"/>
              <a:t>ビニール、プラスチック、</a:t>
            </a:r>
            <a:r>
              <a:rPr lang="ja-JP" altLang="en-US" sz="3200" dirty="0" smtClean="0"/>
              <a:t>タバコなど</a:t>
            </a:r>
            <a:endParaRPr kumimoji="1" lang="ja-JP" altLang="en-US" sz="3200" dirty="0"/>
          </a:p>
        </p:txBody>
      </p:sp>
    </p:spTree>
    <p:extLst>
      <p:ext uri="{BB962C8B-B14F-4D97-AF65-F5344CB8AC3E}">
        <p14:creationId xmlns:p14="http://schemas.microsoft.com/office/powerpoint/2010/main" val="225734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lang="ja-JP" altLang="en-US" dirty="0"/>
              <a:t>生</a:t>
            </a:r>
            <a:r>
              <a:rPr lang="ja-JP" altLang="en-US" dirty="0" smtClean="0"/>
              <a:t>ごみ扱いの注意点</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4000" dirty="0" smtClean="0"/>
              <a:t>・</a:t>
            </a:r>
            <a:r>
              <a:rPr lang="ja-JP" altLang="en-US" sz="4000" dirty="0" smtClean="0">
                <a:solidFill>
                  <a:srgbClr val="FF0000"/>
                </a:solidFill>
              </a:rPr>
              <a:t>カニ</a:t>
            </a:r>
            <a:r>
              <a:rPr lang="ja-JP" altLang="en-US" sz="4000" dirty="0">
                <a:solidFill>
                  <a:srgbClr val="FF0000"/>
                </a:solidFill>
              </a:rPr>
              <a:t>の殻</a:t>
            </a:r>
            <a:r>
              <a:rPr lang="ja-JP" altLang="en-US" sz="4000" dirty="0"/>
              <a:t>は放線菌が好きなキチン質を含んでいるので積極的に入れよう</a:t>
            </a:r>
            <a:r>
              <a:rPr lang="ja-JP" altLang="en-US" sz="4000" dirty="0" smtClean="0"/>
              <a:t>。（貝殻はダメ。）</a:t>
            </a:r>
            <a:endParaRPr lang="ja-JP" altLang="en-US" sz="4000" dirty="0"/>
          </a:p>
          <a:p>
            <a:pPr marL="0" indent="0">
              <a:buNone/>
            </a:pPr>
            <a:r>
              <a:rPr lang="ja-JP" altLang="en-US" sz="4000" dirty="0" smtClean="0"/>
              <a:t>・</a:t>
            </a:r>
            <a:r>
              <a:rPr lang="ja-JP" altLang="en-US" sz="4000" dirty="0" smtClean="0">
                <a:solidFill>
                  <a:srgbClr val="FF0000"/>
                </a:solidFill>
              </a:rPr>
              <a:t>笹</a:t>
            </a:r>
            <a:r>
              <a:rPr lang="ja-JP" altLang="en-US" sz="4000" dirty="0">
                <a:solidFill>
                  <a:srgbClr val="FF0000"/>
                </a:solidFill>
              </a:rPr>
              <a:t>の葉</a:t>
            </a:r>
            <a:r>
              <a:rPr lang="ja-JP" altLang="en-US" sz="4000" dirty="0"/>
              <a:t>（春枯れて落ちる）は分解しやすく、消臭作用もある。</a:t>
            </a:r>
          </a:p>
          <a:p>
            <a:pPr marL="0" indent="0">
              <a:buNone/>
            </a:pPr>
            <a:r>
              <a:rPr lang="ja-JP" altLang="en-US" sz="4000" dirty="0" smtClean="0"/>
              <a:t>・</a:t>
            </a:r>
            <a:r>
              <a:rPr lang="ja-JP" altLang="en-US" sz="4000" dirty="0" smtClean="0">
                <a:solidFill>
                  <a:srgbClr val="0070C0"/>
                </a:solidFill>
              </a:rPr>
              <a:t>油</a:t>
            </a:r>
            <a:r>
              <a:rPr lang="ja-JP" altLang="en-US" sz="4000" dirty="0">
                <a:solidFill>
                  <a:srgbClr val="0070C0"/>
                </a:solidFill>
              </a:rPr>
              <a:t>分</a:t>
            </a:r>
            <a:r>
              <a:rPr lang="ja-JP" altLang="en-US" sz="4000" dirty="0"/>
              <a:t>量が全体の</a:t>
            </a:r>
            <a:r>
              <a:rPr lang="en-US" altLang="ja-JP" sz="4000" dirty="0"/>
              <a:t>50</a:t>
            </a:r>
            <a:r>
              <a:rPr lang="ja-JP" altLang="en-US" sz="4000" dirty="0"/>
              <a:t>％を超えると発酵に支障を及ぼす。それ以下だと油分は生ごみの分解を促進</a:t>
            </a:r>
            <a:r>
              <a:rPr lang="ja-JP" altLang="en-US" sz="4000" dirty="0" smtClean="0"/>
              <a:t>させる。</a:t>
            </a:r>
            <a:endParaRPr lang="ja-JP" altLang="en-US" sz="4000" dirty="0"/>
          </a:p>
          <a:p>
            <a:endParaRPr kumimoji="1" lang="ja-JP" altLang="en-US" dirty="0"/>
          </a:p>
        </p:txBody>
      </p:sp>
    </p:spTree>
    <p:extLst>
      <p:ext uri="{BB962C8B-B14F-4D97-AF65-F5344CB8AC3E}">
        <p14:creationId xmlns:p14="http://schemas.microsoft.com/office/powerpoint/2010/main" val="3404823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5445" y="523387"/>
            <a:ext cx="10515600" cy="1325563"/>
          </a:xfrm>
        </p:spPr>
        <p:txBody>
          <a:bodyPr/>
          <a:lstStyle/>
          <a:p>
            <a:r>
              <a:rPr lang="ja-JP" altLang="en-US" dirty="0"/>
              <a:t>生</a:t>
            </a:r>
            <a:r>
              <a:rPr lang="ja-JP" altLang="en-US" dirty="0" smtClean="0"/>
              <a:t>ごみ</a:t>
            </a:r>
            <a:r>
              <a:rPr kumimoji="1" lang="en-US" altLang="ja-JP" dirty="0" smtClean="0"/>
              <a:t/>
            </a:r>
            <a:br>
              <a:rPr kumimoji="1" lang="en-US" altLang="ja-JP" dirty="0" smtClean="0"/>
            </a:br>
            <a:r>
              <a:rPr kumimoji="1" lang="ja-JP" altLang="en-US" dirty="0" smtClean="0"/>
              <a:t>　投入後</a:t>
            </a:r>
            <a:endParaRPr kumimoji="1" lang="ja-JP" altLang="en-US" dirty="0"/>
          </a:p>
        </p:txBody>
      </p:sp>
      <p:pic>
        <p:nvPicPr>
          <p:cNvPr id="6" name="コンテンツ プレースホルダー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23707" y="365125"/>
            <a:ext cx="8158693" cy="6123598"/>
          </a:xfrm>
        </p:spPr>
      </p:pic>
    </p:spTree>
    <p:extLst>
      <p:ext uri="{BB962C8B-B14F-4D97-AF65-F5344CB8AC3E}">
        <p14:creationId xmlns:p14="http://schemas.microsoft.com/office/powerpoint/2010/main" val="3024093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４、コンポスター</a:t>
            </a:r>
            <a:r>
              <a:rPr lang="ja-JP" altLang="en-US" dirty="0"/>
              <a:t>使用のコツ</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lang="ja-JP" altLang="en-US" sz="3600" dirty="0" smtClean="0"/>
              <a:t>①コンポスター</a:t>
            </a:r>
            <a:r>
              <a:rPr lang="ja-JP" altLang="en-US" sz="3600" dirty="0"/>
              <a:t>最上部に古布をかけ小枝を片側にはさみ、虫、発酵臭を防ぎ、水蒸気を逃がし</a:t>
            </a:r>
            <a:r>
              <a:rPr lang="ja-JP" altLang="en-US" sz="3600" dirty="0">
                <a:solidFill>
                  <a:srgbClr val="FF0000"/>
                </a:solidFill>
              </a:rPr>
              <a:t>酸素を供給</a:t>
            </a:r>
            <a:r>
              <a:rPr lang="ja-JP" altLang="en-US" sz="3600" dirty="0"/>
              <a:t>する</a:t>
            </a:r>
            <a:r>
              <a:rPr lang="ja-JP" altLang="en-US" sz="3600" dirty="0" smtClean="0"/>
              <a:t>。</a:t>
            </a:r>
            <a:endParaRPr lang="en-US" altLang="ja-JP" sz="3600" dirty="0" smtClean="0"/>
          </a:p>
          <a:p>
            <a:pPr marL="0" indent="0">
              <a:buNone/>
            </a:pPr>
            <a:r>
              <a:rPr lang="ja-JP" altLang="en-US" sz="3600" dirty="0"/>
              <a:t>　</a:t>
            </a:r>
            <a:r>
              <a:rPr lang="ja-JP" altLang="en-US" sz="3600" dirty="0" smtClean="0"/>
              <a:t>特</a:t>
            </a:r>
            <a:r>
              <a:rPr lang="ja-JP" altLang="en-US" sz="3600" dirty="0"/>
              <a:t>に、晴れの日にしばらくフタを開けておいてもよい。</a:t>
            </a:r>
          </a:p>
          <a:p>
            <a:pPr marL="0" indent="0">
              <a:buNone/>
            </a:pPr>
            <a:r>
              <a:rPr lang="ja-JP" altLang="en-US" sz="3600" dirty="0" smtClean="0"/>
              <a:t>②野菜</a:t>
            </a:r>
            <a:r>
              <a:rPr lang="ja-JP" altLang="en-US" sz="3600" dirty="0"/>
              <a:t>くずが多くなると温度があまり上昇せず分解が遅く</a:t>
            </a:r>
            <a:r>
              <a:rPr lang="ja-JP" altLang="en-US" sz="3600" dirty="0" smtClean="0"/>
              <a:t>なる。</a:t>
            </a:r>
            <a:r>
              <a:rPr lang="ja-JP" altLang="en-US" sz="3600" dirty="0"/>
              <a:t>温度が低いと</a:t>
            </a:r>
            <a:r>
              <a:rPr lang="ja-JP" altLang="en-US" sz="3600" dirty="0">
                <a:solidFill>
                  <a:srgbClr val="0070C0"/>
                </a:solidFill>
              </a:rPr>
              <a:t>虫（ダニ、ハエ）</a:t>
            </a:r>
            <a:r>
              <a:rPr lang="ja-JP" altLang="en-US" sz="3600" dirty="0"/>
              <a:t>が発生しやすく</a:t>
            </a:r>
            <a:r>
              <a:rPr lang="ja-JP" altLang="en-US" sz="3600" dirty="0" smtClean="0"/>
              <a:t>なる。</a:t>
            </a:r>
            <a:endParaRPr lang="ja-JP" altLang="en-US" sz="3600" dirty="0"/>
          </a:p>
          <a:p>
            <a:pPr marL="0" indent="0">
              <a:buNone/>
            </a:pPr>
            <a:r>
              <a:rPr lang="ja-JP" altLang="en-US" sz="3600" dirty="0" smtClean="0"/>
              <a:t>③時々</a:t>
            </a:r>
            <a:r>
              <a:rPr lang="ja-JP" altLang="en-US" sz="3600" dirty="0"/>
              <a:t>、枯草、落ち葉、枯れ枝、米ぬか等を入れると発酵微生物の補充にも</a:t>
            </a:r>
            <a:r>
              <a:rPr lang="ja-JP" altLang="en-US" sz="3600" dirty="0" smtClean="0"/>
              <a:t>なる。</a:t>
            </a:r>
            <a:endParaRPr lang="ja-JP" altLang="en-US" sz="3600" dirty="0"/>
          </a:p>
          <a:p>
            <a:pPr marL="0" indent="0">
              <a:buNone/>
            </a:pPr>
            <a:endParaRPr kumimoji="1" lang="ja-JP" altLang="en-US" dirty="0"/>
          </a:p>
        </p:txBody>
      </p:sp>
    </p:spTree>
    <p:extLst>
      <p:ext uri="{BB962C8B-B14F-4D97-AF65-F5344CB8AC3E}">
        <p14:creationId xmlns:p14="http://schemas.microsoft.com/office/powerpoint/2010/main" val="1394618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４、コンポスター使用のコツ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3600" dirty="0" smtClean="0"/>
              <a:t>④虫</a:t>
            </a:r>
            <a:r>
              <a:rPr lang="ja-JP" altLang="en-US" sz="3600" dirty="0"/>
              <a:t>のトラブルは腐敗をさける事が</a:t>
            </a:r>
            <a:r>
              <a:rPr lang="ja-JP" altLang="en-US" sz="3600" dirty="0" smtClean="0"/>
              <a:t>一番。</a:t>
            </a:r>
            <a:r>
              <a:rPr lang="ja-JP" altLang="en-US" sz="3600" dirty="0"/>
              <a:t>特に暑い夏場は腐敗しやすい。投入のたびに</a:t>
            </a:r>
            <a:r>
              <a:rPr lang="ja-JP" altLang="en-US" sz="3600" dirty="0">
                <a:solidFill>
                  <a:srgbClr val="FF0000"/>
                </a:solidFill>
              </a:rPr>
              <a:t>よくかき混ぜること</a:t>
            </a:r>
            <a:r>
              <a:rPr lang="ja-JP" altLang="en-US" sz="3600" dirty="0"/>
              <a:t>。</a:t>
            </a:r>
          </a:p>
          <a:p>
            <a:pPr marL="0" indent="0">
              <a:buNone/>
            </a:pPr>
            <a:r>
              <a:rPr lang="ja-JP" altLang="en-US" sz="3600" dirty="0" smtClean="0"/>
              <a:t>⑤好気性</a:t>
            </a:r>
            <a:r>
              <a:rPr lang="ja-JP" altLang="en-US" sz="3600" dirty="0"/>
              <a:t>発酵は、気温</a:t>
            </a:r>
            <a:r>
              <a:rPr lang="en-US" altLang="ja-JP" sz="3600" dirty="0"/>
              <a:t>30</a:t>
            </a:r>
            <a:r>
              <a:rPr lang="ja-JP" altLang="en-US" sz="3600" dirty="0"/>
              <a:t>～</a:t>
            </a:r>
            <a:r>
              <a:rPr lang="en-US" altLang="ja-JP" sz="3600" dirty="0"/>
              <a:t>40℃</a:t>
            </a:r>
            <a:r>
              <a:rPr lang="ja-JP" altLang="en-US" sz="3600" dirty="0"/>
              <a:t>になるとよくすすむ。温度が上がらない季節で発酵、分解を急ぎたい時は米ぬかやもどし堆肥（自家製堆肥、半成熟でもよい）等を</a:t>
            </a:r>
            <a:r>
              <a:rPr lang="ja-JP" altLang="en-US" sz="3600" dirty="0">
                <a:solidFill>
                  <a:srgbClr val="FF0000"/>
                </a:solidFill>
              </a:rPr>
              <a:t>発酵促進剤</a:t>
            </a:r>
            <a:r>
              <a:rPr lang="ja-JP" altLang="en-US" sz="3600" dirty="0"/>
              <a:t>として使う。</a:t>
            </a:r>
          </a:p>
          <a:p>
            <a:pPr marL="0" indent="0">
              <a:buNone/>
            </a:pPr>
            <a:endParaRPr kumimoji="1" lang="ja-JP" altLang="en-US" dirty="0"/>
          </a:p>
        </p:txBody>
      </p:sp>
    </p:spTree>
    <p:extLst>
      <p:ext uri="{BB962C8B-B14F-4D97-AF65-F5344CB8AC3E}">
        <p14:creationId xmlns:p14="http://schemas.microsoft.com/office/powerpoint/2010/main" val="4125685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生ごみ堆肥とは・・・</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3600" dirty="0" smtClean="0"/>
              <a:t>生</a:t>
            </a:r>
            <a:r>
              <a:rPr lang="ja-JP" altLang="en-US" sz="3600" dirty="0"/>
              <a:t>ごみを</a:t>
            </a:r>
            <a:r>
              <a:rPr lang="ja-JP" altLang="en-US" sz="3600" dirty="0">
                <a:solidFill>
                  <a:srgbClr val="FF0000"/>
                </a:solidFill>
              </a:rPr>
              <a:t>微生物</a:t>
            </a:r>
            <a:r>
              <a:rPr lang="ja-JP" altLang="en-US" sz="3600" dirty="0"/>
              <a:t>の働きで堆肥化した</a:t>
            </a:r>
            <a:r>
              <a:rPr lang="ja-JP" altLang="en-US" sz="3600" dirty="0" smtClean="0"/>
              <a:t>もの。</a:t>
            </a:r>
            <a:endParaRPr lang="en-US" altLang="ja-JP" sz="3600" dirty="0" smtClean="0"/>
          </a:p>
          <a:p>
            <a:pPr marL="0" indent="0">
              <a:buNone/>
            </a:pPr>
            <a:endParaRPr lang="en-US" altLang="ja-JP" sz="3600" dirty="0"/>
          </a:p>
          <a:p>
            <a:pPr marL="0" indent="0">
              <a:buNone/>
            </a:pPr>
            <a:r>
              <a:rPr lang="ja-JP" altLang="en-US" sz="3600" dirty="0" smtClean="0"/>
              <a:t>・生</a:t>
            </a:r>
            <a:r>
              <a:rPr lang="ja-JP" altLang="en-US" sz="3600" dirty="0"/>
              <a:t>ごみその物に肥料成分が多く含まれる</a:t>
            </a:r>
            <a:r>
              <a:rPr lang="ja-JP" altLang="en-US" sz="3600" dirty="0" smtClean="0"/>
              <a:t>ため、肥料</a:t>
            </a:r>
            <a:r>
              <a:rPr lang="ja-JP" altLang="en-US" sz="3600" dirty="0"/>
              <a:t>としての効果が</a:t>
            </a:r>
            <a:r>
              <a:rPr lang="ja-JP" altLang="en-US" sz="3600" dirty="0" smtClean="0"/>
              <a:t>高い。</a:t>
            </a:r>
            <a:endParaRPr lang="en-US" altLang="ja-JP" sz="3600" dirty="0" smtClean="0"/>
          </a:p>
          <a:p>
            <a:pPr marL="0" indent="0">
              <a:buNone/>
            </a:pPr>
            <a:r>
              <a:rPr lang="ja-JP" altLang="en-US" sz="3600" dirty="0" smtClean="0"/>
              <a:t>・微生物</a:t>
            </a:r>
            <a:r>
              <a:rPr lang="ja-JP" altLang="en-US" sz="3600" dirty="0"/>
              <a:t>も多く含まれ、土中の有益な微生物を増やし養って</a:t>
            </a:r>
            <a:r>
              <a:rPr lang="ja-JP" altLang="en-US" sz="3600" dirty="0" smtClean="0"/>
              <a:t>くれ</a:t>
            </a:r>
            <a:r>
              <a:rPr lang="ja-JP" altLang="en-US" sz="3600" dirty="0"/>
              <a:t>る</a:t>
            </a:r>
            <a:r>
              <a:rPr lang="ja-JP" altLang="en-US" sz="3600" dirty="0" smtClean="0"/>
              <a:t>。</a:t>
            </a:r>
            <a:endParaRPr kumimoji="1" lang="ja-JP" altLang="en-US" sz="3600" dirty="0"/>
          </a:p>
        </p:txBody>
      </p:sp>
    </p:spTree>
    <p:extLst>
      <p:ext uri="{BB962C8B-B14F-4D97-AF65-F5344CB8AC3E}">
        <p14:creationId xmlns:p14="http://schemas.microsoft.com/office/powerpoint/2010/main" val="1533407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５、出来上がった</a:t>
            </a:r>
            <a:r>
              <a:rPr lang="ja-JP" altLang="en-US" dirty="0"/>
              <a:t>堆肥の使い方</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3600" dirty="0" smtClean="0"/>
              <a:t>①コンポスターの半分以上埋まったら</a:t>
            </a:r>
            <a:r>
              <a:rPr lang="ja-JP" altLang="en-US" sz="3600" dirty="0" smtClean="0">
                <a:solidFill>
                  <a:srgbClr val="FF0000"/>
                </a:solidFill>
              </a:rPr>
              <a:t>熟成</a:t>
            </a:r>
            <a:r>
              <a:rPr lang="ja-JP" altLang="en-US" sz="3600" dirty="0" smtClean="0"/>
              <a:t>させ</a:t>
            </a:r>
            <a:r>
              <a:rPr lang="ja-JP" altLang="en-US" sz="3600" dirty="0"/>
              <a:t>る</a:t>
            </a:r>
            <a:r>
              <a:rPr lang="ja-JP" altLang="en-US" sz="3600" dirty="0" smtClean="0"/>
              <a:t>。３ヶ月</a:t>
            </a:r>
            <a:r>
              <a:rPr lang="ja-JP" altLang="en-US" sz="3600" dirty="0"/>
              <a:t>～</a:t>
            </a:r>
            <a:r>
              <a:rPr lang="en-US" altLang="ja-JP" sz="3600" dirty="0"/>
              <a:t>6</a:t>
            </a:r>
            <a:r>
              <a:rPr lang="ja-JP" altLang="en-US" sz="3600" dirty="0"/>
              <a:t>ヶ月後に堆肥として利用</a:t>
            </a:r>
            <a:r>
              <a:rPr lang="ja-JP" altLang="en-US" sz="3600" dirty="0" smtClean="0"/>
              <a:t>できる。</a:t>
            </a:r>
            <a:r>
              <a:rPr lang="ja-JP" altLang="en-US" sz="3600" dirty="0"/>
              <a:t>その間、１ヶ月に</a:t>
            </a:r>
            <a:r>
              <a:rPr lang="en-US" altLang="ja-JP" sz="3600" dirty="0"/>
              <a:t>2</a:t>
            </a:r>
            <a:r>
              <a:rPr lang="ja-JP" altLang="en-US" sz="3600" dirty="0"/>
              <a:t>～</a:t>
            </a:r>
            <a:r>
              <a:rPr lang="en-US" altLang="ja-JP" sz="3600" dirty="0"/>
              <a:t>3</a:t>
            </a:r>
            <a:r>
              <a:rPr lang="ja-JP" altLang="en-US" sz="3600" dirty="0"/>
              <a:t>回ほど</a:t>
            </a:r>
            <a:r>
              <a:rPr lang="ja-JP" altLang="en-US" sz="3600" dirty="0" smtClean="0"/>
              <a:t>かき混ぜ</a:t>
            </a:r>
            <a:r>
              <a:rPr lang="ja-JP" altLang="en-US" sz="3600" dirty="0"/>
              <a:t>る</a:t>
            </a:r>
            <a:r>
              <a:rPr lang="ja-JP" altLang="en-US" sz="3600" dirty="0" smtClean="0"/>
              <a:t>。</a:t>
            </a:r>
            <a:endParaRPr lang="ja-JP" altLang="en-US" sz="3600" dirty="0"/>
          </a:p>
          <a:p>
            <a:pPr marL="0" indent="0">
              <a:buNone/>
            </a:pPr>
            <a:r>
              <a:rPr lang="ja-JP" altLang="en-US" sz="3600" dirty="0" smtClean="0"/>
              <a:t>②コンポスター</a:t>
            </a:r>
            <a:r>
              <a:rPr lang="ja-JP" altLang="en-US" sz="3600" dirty="0"/>
              <a:t>設置場所の隣に穴を掘り、コンポスターを引き抜き、新たにスタートさせる。未成熟の生ごみ堆肥に米ぬか等を混ぜ、土をかぶせる。月</a:t>
            </a:r>
            <a:r>
              <a:rPr lang="en-US" altLang="ja-JP" sz="3600" dirty="0"/>
              <a:t>2</a:t>
            </a:r>
            <a:r>
              <a:rPr lang="ja-JP" altLang="en-US" sz="3600" dirty="0"/>
              <a:t>～</a:t>
            </a:r>
            <a:r>
              <a:rPr lang="en-US" altLang="ja-JP" sz="3600" dirty="0"/>
              <a:t>3</a:t>
            </a:r>
            <a:r>
              <a:rPr lang="ja-JP" altLang="en-US" sz="3600" dirty="0"/>
              <a:t>回かき混ぜ熟成させ、</a:t>
            </a:r>
            <a:r>
              <a:rPr lang="en-US" altLang="ja-JP" sz="3600" dirty="0"/>
              <a:t>3</a:t>
            </a:r>
            <a:r>
              <a:rPr lang="ja-JP" altLang="en-US" sz="3600" dirty="0"/>
              <a:t>ヶ月～</a:t>
            </a:r>
            <a:r>
              <a:rPr lang="en-US" altLang="ja-JP" sz="3600" dirty="0"/>
              <a:t>6</a:t>
            </a:r>
            <a:r>
              <a:rPr lang="ja-JP" altLang="en-US" sz="3600" dirty="0"/>
              <a:t>ヶ月後に</a:t>
            </a:r>
            <a:r>
              <a:rPr lang="ja-JP" altLang="en-US" sz="3600" dirty="0">
                <a:solidFill>
                  <a:srgbClr val="FF0000"/>
                </a:solidFill>
              </a:rPr>
              <a:t>完熟堆肥</a:t>
            </a:r>
            <a:r>
              <a:rPr lang="ja-JP" altLang="en-US" sz="3600" dirty="0"/>
              <a:t>として使うことが</a:t>
            </a:r>
            <a:r>
              <a:rPr lang="ja-JP" altLang="en-US" sz="3600" dirty="0" smtClean="0"/>
              <a:t>できる。</a:t>
            </a:r>
            <a:endParaRPr lang="ja-JP" altLang="en-US" sz="3600" dirty="0"/>
          </a:p>
          <a:p>
            <a:endParaRPr kumimoji="1" lang="ja-JP" altLang="en-US" sz="3600" dirty="0"/>
          </a:p>
        </p:txBody>
      </p:sp>
    </p:spTree>
    <p:extLst>
      <p:ext uri="{BB962C8B-B14F-4D97-AF65-F5344CB8AC3E}">
        <p14:creationId xmlns:p14="http://schemas.microsoft.com/office/powerpoint/2010/main" val="3060118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抜いた後</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5387" y="615462"/>
            <a:ext cx="8042030" cy="5644661"/>
          </a:xfrm>
        </p:spPr>
      </p:pic>
    </p:spTree>
    <p:extLst>
      <p:ext uri="{BB962C8B-B14F-4D97-AF65-F5344CB8AC3E}">
        <p14:creationId xmlns:p14="http://schemas.microsoft.com/office/powerpoint/2010/main" val="14583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lang="ja-JP" altLang="en-US" dirty="0"/>
              <a:t>完熟堆肥と未熟堆肥の見分け方</a:t>
            </a:r>
            <a:endParaRPr kumimoji="1" lang="ja-JP" altLang="en-US" dirty="0"/>
          </a:p>
        </p:txBody>
      </p:sp>
      <p:sp>
        <p:nvSpPr>
          <p:cNvPr id="3" name="コンテンツ プレースホルダー 2"/>
          <p:cNvSpPr>
            <a:spLocks noGrp="1"/>
          </p:cNvSpPr>
          <p:nvPr>
            <p:ph idx="1"/>
          </p:nvPr>
        </p:nvSpPr>
        <p:spPr>
          <a:xfrm>
            <a:off x="838200" y="1825625"/>
            <a:ext cx="10515600" cy="4786190"/>
          </a:xfrm>
        </p:spPr>
        <p:txBody>
          <a:bodyPr/>
          <a:lstStyle/>
          <a:p>
            <a:pPr marL="0" indent="0">
              <a:buNone/>
            </a:pPr>
            <a:r>
              <a:rPr lang="ja-JP" altLang="en-US" sz="3200" dirty="0">
                <a:solidFill>
                  <a:srgbClr val="FF0000"/>
                </a:solidFill>
              </a:rPr>
              <a:t>完熟堆肥</a:t>
            </a:r>
            <a:r>
              <a:rPr lang="ja-JP" altLang="en-US" dirty="0"/>
              <a:t>	</a:t>
            </a:r>
            <a:endParaRPr lang="en-US" altLang="ja-JP" dirty="0" smtClean="0"/>
          </a:p>
          <a:p>
            <a:pPr marL="0" indent="0">
              <a:buNone/>
            </a:pPr>
            <a:r>
              <a:rPr lang="ja-JP" altLang="en-US" sz="3200" dirty="0" smtClean="0"/>
              <a:t>・</a:t>
            </a:r>
            <a:r>
              <a:rPr lang="ja-JP" altLang="en-US" sz="3200" dirty="0"/>
              <a:t>生ごみは消え、色は黒。</a:t>
            </a:r>
          </a:p>
          <a:p>
            <a:pPr marL="0" indent="0">
              <a:buNone/>
            </a:pPr>
            <a:r>
              <a:rPr lang="ja-JP" altLang="en-US" sz="3200" dirty="0" smtClean="0"/>
              <a:t>・</a:t>
            </a:r>
            <a:r>
              <a:rPr lang="ja-JP" altLang="en-US" sz="3200" dirty="0"/>
              <a:t>ミミズを入れるとすぐにもぐる。</a:t>
            </a:r>
          </a:p>
          <a:p>
            <a:pPr marL="0" indent="0">
              <a:buNone/>
            </a:pPr>
            <a:r>
              <a:rPr lang="ja-JP" altLang="en-US" sz="3200" dirty="0" smtClean="0"/>
              <a:t>・</a:t>
            </a:r>
            <a:r>
              <a:rPr lang="ja-JP" altLang="en-US" sz="3200" dirty="0"/>
              <a:t>コップ</a:t>
            </a:r>
            <a:r>
              <a:rPr lang="en-US" altLang="ja-JP" sz="3200" dirty="0"/>
              <a:t>8</a:t>
            </a:r>
            <a:r>
              <a:rPr lang="ja-JP" altLang="en-US" sz="3200" dirty="0"/>
              <a:t>分目の水に大さじ１の堆肥を入れ、底に沈めば完熟。</a:t>
            </a:r>
          </a:p>
          <a:p>
            <a:pPr marL="0" indent="0">
              <a:buNone/>
            </a:pPr>
            <a:endParaRPr lang="en-US" altLang="ja-JP" sz="1600" dirty="0" smtClean="0"/>
          </a:p>
          <a:p>
            <a:pPr marL="0" indent="0">
              <a:buNone/>
            </a:pPr>
            <a:r>
              <a:rPr lang="ja-JP" altLang="en-US" sz="3200" dirty="0" smtClean="0">
                <a:solidFill>
                  <a:srgbClr val="0070C0"/>
                </a:solidFill>
              </a:rPr>
              <a:t>未完熟</a:t>
            </a:r>
            <a:r>
              <a:rPr lang="ja-JP" altLang="en-US" sz="3200" dirty="0">
                <a:solidFill>
                  <a:srgbClr val="0070C0"/>
                </a:solidFill>
              </a:rPr>
              <a:t>堆肥	</a:t>
            </a:r>
            <a:endParaRPr lang="en-US" altLang="ja-JP" sz="3200" dirty="0" smtClean="0">
              <a:solidFill>
                <a:srgbClr val="0070C0"/>
              </a:solidFill>
            </a:endParaRPr>
          </a:p>
          <a:p>
            <a:pPr marL="0" indent="0">
              <a:buNone/>
            </a:pPr>
            <a:r>
              <a:rPr lang="ja-JP" altLang="en-US" sz="3200" dirty="0" smtClean="0"/>
              <a:t>・</a:t>
            </a:r>
            <a:r>
              <a:rPr lang="ja-JP" altLang="en-US" sz="3200" dirty="0"/>
              <a:t>アンモニア臭がする。</a:t>
            </a:r>
          </a:p>
          <a:p>
            <a:pPr marL="0" indent="0">
              <a:buNone/>
            </a:pPr>
            <a:r>
              <a:rPr lang="ja-JP" altLang="en-US" sz="3200" dirty="0" smtClean="0"/>
              <a:t>・</a:t>
            </a:r>
            <a:r>
              <a:rPr lang="ja-JP" altLang="en-US" sz="3200" dirty="0"/>
              <a:t>ミミズを入れると、直後に逃げようとする。</a:t>
            </a:r>
          </a:p>
          <a:p>
            <a:pPr marL="0" indent="0">
              <a:buNone/>
            </a:pPr>
            <a:endParaRPr kumimoji="1" lang="ja-JP" altLang="en-US" dirty="0"/>
          </a:p>
        </p:txBody>
      </p:sp>
    </p:spTree>
    <p:extLst>
      <p:ext uri="{BB962C8B-B14F-4D97-AF65-F5344CB8AC3E}">
        <p14:creationId xmlns:p14="http://schemas.microsoft.com/office/powerpoint/2010/main" val="17941270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完熟</a:t>
            </a:r>
            <a:r>
              <a:rPr lang="ja-JP" altLang="en-US" dirty="0"/>
              <a:t>堆</a:t>
            </a:r>
            <a:r>
              <a:rPr lang="ja-JP" altLang="en-US" dirty="0" smtClean="0"/>
              <a:t>肥</a:t>
            </a:r>
            <a:endParaRPr kumimoji="1" lang="ja-JP" altLang="en-US" dirty="0"/>
          </a:p>
        </p:txBody>
      </p:sp>
      <p:pic>
        <p:nvPicPr>
          <p:cNvPr id="6" name="コンテンツ プレースホルダー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04846" y="781722"/>
            <a:ext cx="7877907" cy="5671832"/>
          </a:xfrm>
        </p:spPr>
      </p:pic>
    </p:spTree>
    <p:extLst>
      <p:ext uri="{BB962C8B-B14F-4D97-AF65-F5344CB8AC3E}">
        <p14:creationId xmlns:p14="http://schemas.microsoft.com/office/powerpoint/2010/main" val="720913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堆肥を</a:t>
            </a:r>
            <a:r>
              <a:rPr lang="ja-JP" altLang="en-US" dirty="0" smtClean="0"/>
              <a:t>未熟</a:t>
            </a:r>
            <a:r>
              <a:rPr lang="ja-JP" altLang="en-US" dirty="0"/>
              <a:t>状態で使う場合</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3600" dirty="0" smtClean="0"/>
              <a:t>○浅め</a:t>
            </a:r>
            <a:r>
              <a:rPr lang="ja-JP" altLang="en-US" sz="3600" dirty="0"/>
              <a:t>によく耕運し、未熟堆肥を入れる</a:t>
            </a:r>
            <a:r>
              <a:rPr lang="ja-JP" altLang="en-US" sz="3600" dirty="0" smtClean="0"/>
              <a:t>。</a:t>
            </a:r>
            <a:endParaRPr lang="en-US" altLang="ja-JP" sz="3600" dirty="0" smtClean="0"/>
          </a:p>
          <a:p>
            <a:pPr marL="0" indent="0">
              <a:buNone/>
            </a:pPr>
            <a:r>
              <a:rPr lang="ja-JP" altLang="en-US" sz="3600" dirty="0" smtClean="0"/>
              <a:t>　（深く</a:t>
            </a:r>
            <a:r>
              <a:rPr lang="ja-JP" altLang="en-US" sz="3600" dirty="0"/>
              <a:t>すると根は障害を受けやすく</a:t>
            </a:r>
            <a:r>
              <a:rPr lang="ja-JP" altLang="en-US" sz="3600" dirty="0" smtClean="0"/>
              <a:t>なる）</a:t>
            </a:r>
            <a:endParaRPr lang="en-US" altLang="ja-JP" sz="3600" dirty="0" smtClean="0"/>
          </a:p>
          <a:p>
            <a:pPr marL="0" indent="0">
              <a:buNone/>
            </a:pPr>
            <a:endParaRPr lang="en-US" altLang="ja-JP" sz="3600" dirty="0" smtClean="0"/>
          </a:p>
          <a:p>
            <a:pPr marL="0" indent="0">
              <a:buNone/>
            </a:pPr>
            <a:r>
              <a:rPr lang="ja-JP" altLang="en-US" sz="3600" dirty="0" smtClean="0"/>
              <a:t>○作付け</a:t>
            </a:r>
            <a:r>
              <a:rPr lang="ja-JP" altLang="en-US" sz="3600" dirty="0"/>
              <a:t>後であれば、土の表面を覆うように散布し、直接根に接触</a:t>
            </a:r>
            <a:r>
              <a:rPr lang="ja-JP" altLang="en-US" sz="3600" dirty="0" smtClean="0"/>
              <a:t>させず</a:t>
            </a:r>
            <a:r>
              <a:rPr lang="ja-JP" altLang="en-US" sz="3600" dirty="0"/>
              <a:t>に</a:t>
            </a:r>
            <a:r>
              <a:rPr lang="ja-JP" altLang="en-US" sz="3600" dirty="0" smtClean="0"/>
              <a:t>土</a:t>
            </a:r>
            <a:r>
              <a:rPr lang="ja-JP" altLang="en-US" sz="3600" dirty="0"/>
              <a:t>の表面で分解</a:t>
            </a:r>
            <a:r>
              <a:rPr lang="ja-JP" altLang="en-US" sz="3600" dirty="0" smtClean="0"/>
              <a:t>させ、養分</a:t>
            </a:r>
            <a:r>
              <a:rPr lang="ja-JP" altLang="en-US" sz="3600" dirty="0"/>
              <a:t>が段々沁みこんでいくようにする。</a:t>
            </a:r>
            <a:endParaRPr kumimoji="1" lang="ja-JP" altLang="en-US" dirty="0"/>
          </a:p>
        </p:txBody>
      </p:sp>
    </p:spTree>
    <p:extLst>
      <p:ext uri="{BB962C8B-B14F-4D97-AF65-F5344CB8AC3E}">
        <p14:creationId xmlns:p14="http://schemas.microsoft.com/office/powerpoint/2010/main" val="27180277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84830" y="406068"/>
            <a:ext cx="10515600" cy="1325563"/>
          </a:xfrm>
        </p:spPr>
        <p:txBody>
          <a:bodyPr/>
          <a:lstStyle/>
          <a:p>
            <a:endParaRPr kumimoji="1" lang="ja-JP" altLang="en-US"/>
          </a:p>
        </p:txBody>
      </p:sp>
      <p:sp>
        <p:nvSpPr>
          <p:cNvPr id="3" name="コンテンツ プレースホルダー 2"/>
          <p:cNvSpPr>
            <a:spLocks noGrp="1"/>
          </p:cNvSpPr>
          <p:nvPr>
            <p:ph idx="1"/>
          </p:nvPr>
        </p:nvSpPr>
        <p:spPr>
          <a:xfrm>
            <a:off x="1009934" y="1392072"/>
            <a:ext cx="10630469" cy="4962312"/>
          </a:xfrm>
        </p:spPr>
        <p:txBody>
          <a:bodyPr>
            <a:noAutofit/>
          </a:bodyPr>
          <a:lstStyle/>
          <a:p>
            <a:pPr marL="0" indent="0">
              <a:buNone/>
            </a:pPr>
            <a:r>
              <a:rPr kumimoji="1" lang="ja-JP" altLang="en-US" sz="34400" dirty="0" smtClean="0"/>
              <a:t>ＥＮＤ</a:t>
            </a:r>
            <a:endParaRPr kumimoji="1" lang="ja-JP" altLang="en-US" sz="34400" dirty="0"/>
          </a:p>
        </p:txBody>
      </p:sp>
    </p:spTree>
    <p:extLst>
      <p:ext uri="{BB962C8B-B14F-4D97-AF65-F5344CB8AC3E}">
        <p14:creationId xmlns:p14="http://schemas.microsoft.com/office/powerpoint/2010/main" val="89011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０、発酵に関る微生物</a:t>
            </a:r>
            <a:endParaRPr kumimoji="1" lang="ja-JP" altLang="en-US" dirty="0"/>
          </a:p>
        </p:txBody>
      </p:sp>
      <p:sp>
        <p:nvSpPr>
          <p:cNvPr id="3" name="コンテンツ プレースホルダー 2"/>
          <p:cNvSpPr>
            <a:spLocks noGrp="1"/>
          </p:cNvSpPr>
          <p:nvPr>
            <p:ph idx="1"/>
          </p:nvPr>
        </p:nvSpPr>
        <p:spPr>
          <a:xfrm>
            <a:off x="633046" y="1825625"/>
            <a:ext cx="11324491" cy="4351338"/>
          </a:xfrm>
        </p:spPr>
        <p:txBody>
          <a:bodyPr>
            <a:normAutofit/>
          </a:bodyPr>
          <a:lstStyle/>
          <a:p>
            <a:pPr marL="0" indent="0">
              <a:buNone/>
            </a:pPr>
            <a:r>
              <a:rPr lang="ja-JP" altLang="en-US" sz="3000" dirty="0"/>
              <a:t>　</a:t>
            </a:r>
            <a:r>
              <a:rPr kumimoji="1" lang="ja-JP" altLang="en-US" sz="4000" dirty="0" smtClean="0"/>
              <a:t>・</a:t>
            </a:r>
            <a:r>
              <a:rPr kumimoji="1" lang="ja-JP" altLang="en-US" sz="4000" dirty="0" smtClean="0">
                <a:solidFill>
                  <a:srgbClr val="FF0000"/>
                </a:solidFill>
              </a:rPr>
              <a:t>糸状菌</a:t>
            </a:r>
            <a:r>
              <a:rPr kumimoji="1" lang="ja-JP" altLang="en-US" sz="2000" dirty="0" smtClean="0"/>
              <a:t>（しじょうきん）</a:t>
            </a:r>
            <a:endParaRPr kumimoji="1" lang="en-US" altLang="ja-JP" sz="2000" dirty="0" smtClean="0"/>
          </a:p>
          <a:p>
            <a:pPr marL="0" indent="0">
              <a:buNone/>
            </a:pPr>
            <a:r>
              <a:rPr lang="ja-JP" altLang="en-US" sz="4000" dirty="0"/>
              <a:t>　</a:t>
            </a:r>
            <a:r>
              <a:rPr lang="ja-JP" altLang="en-US" sz="3000" dirty="0" smtClean="0"/>
              <a:t>菌糸の太さ</a:t>
            </a:r>
            <a:r>
              <a:rPr lang="en-US" altLang="ja-JP" sz="3000" dirty="0" smtClean="0"/>
              <a:t>5</a:t>
            </a:r>
            <a:r>
              <a:rPr lang="ja-JP" altLang="en-US" sz="3000" dirty="0" smtClean="0"/>
              <a:t>～</a:t>
            </a:r>
            <a:r>
              <a:rPr lang="en-US" altLang="ja-JP" sz="3000" dirty="0" smtClean="0"/>
              <a:t>10μ</a:t>
            </a:r>
            <a:r>
              <a:rPr lang="ja-JP" altLang="en-US" sz="3000" dirty="0" smtClean="0"/>
              <a:t>程度。真菌類に属する。真核生物。</a:t>
            </a:r>
            <a:endParaRPr lang="en-US" altLang="ja-JP" sz="3000" dirty="0" smtClean="0"/>
          </a:p>
          <a:p>
            <a:pPr marL="0" indent="0">
              <a:buNone/>
            </a:pPr>
            <a:r>
              <a:rPr kumimoji="1" lang="ja-JP" altLang="en-US" sz="3000" dirty="0"/>
              <a:t>　</a:t>
            </a:r>
            <a:r>
              <a:rPr lang="ja-JP" altLang="en-US" sz="3000" dirty="0" smtClean="0"/>
              <a:t>一般的</a:t>
            </a:r>
            <a:r>
              <a:rPr lang="ja-JP" altLang="en-US" sz="3000" dirty="0"/>
              <a:t>に「カビ」と呼ばれている。</a:t>
            </a:r>
          </a:p>
          <a:p>
            <a:pPr marL="0" indent="0">
              <a:buNone/>
            </a:pPr>
            <a:endParaRPr kumimoji="1" lang="en-US" altLang="ja-JP" sz="3000" dirty="0" smtClean="0"/>
          </a:p>
          <a:p>
            <a:pPr marL="0" indent="0">
              <a:buNone/>
            </a:pPr>
            <a:r>
              <a:rPr lang="ja-JP" altLang="en-US" sz="4000" dirty="0"/>
              <a:t>・</a:t>
            </a:r>
            <a:r>
              <a:rPr lang="ja-JP" altLang="en-US" sz="4000" dirty="0">
                <a:solidFill>
                  <a:srgbClr val="FF0000"/>
                </a:solidFill>
              </a:rPr>
              <a:t>放線菌</a:t>
            </a:r>
          </a:p>
          <a:p>
            <a:pPr marL="0" indent="0">
              <a:buNone/>
            </a:pPr>
            <a:r>
              <a:rPr lang="ja-JP" altLang="en-US" sz="4000" dirty="0"/>
              <a:t>　</a:t>
            </a:r>
            <a:r>
              <a:rPr lang="ja-JP" altLang="en-US" sz="3000" dirty="0"/>
              <a:t>菌糸の太さ</a:t>
            </a:r>
            <a:r>
              <a:rPr lang="en-US" altLang="ja-JP" sz="3000" dirty="0"/>
              <a:t>0.5</a:t>
            </a:r>
            <a:r>
              <a:rPr lang="ja-JP" altLang="en-US" sz="3000" dirty="0"/>
              <a:t>～</a:t>
            </a:r>
            <a:r>
              <a:rPr lang="en-US" altLang="ja-JP" sz="3000" dirty="0"/>
              <a:t>1.0μ</a:t>
            </a:r>
            <a:r>
              <a:rPr lang="ja-JP" altLang="en-US" sz="3000" dirty="0"/>
              <a:t>程度。原核生物。</a:t>
            </a:r>
          </a:p>
          <a:p>
            <a:pPr marL="0" indent="0">
              <a:buNone/>
            </a:pPr>
            <a:endParaRPr lang="en-US" altLang="ja-JP" sz="4000" dirty="0"/>
          </a:p>
        </p:txBody>
      </p:sp>
    </p:spTree>
    <p:extLst>
      <p:ext uri="{BB962C8B-B14F-4D97-AF65-F5344CB8AC3E}">
        <p14:creationId xmlns:p14="http://schemas.microsoft.com/office/powerpoint/2010/main" val="4118773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srcRect l="1" t="41557" r="50905" b="2042"/>
          <a:stretch/>
        </p:blipFill>
        <p:spPr>
          <a:xfrm>
            <a:off x="6013940" y="1716258"/>
            <a:ext cx="4784690" cy="3729931"/>
          </a:xfrm>
          <a:prstGeom prst="rect">
            <a:avLst/>
          </a:prstGeom>
        </p:spPr>
      </p:pic>
      <p:pic>
        <p:nvPicPr>
          <p:cNvPr id="5" name="図 4"/>
          <p:cNvPicPr>
            <a:picLocks noChangeAspect="1"/>
          </p:cNvPicPr>
          <p:nvPr/>
        </p:nvPicPr>
        <p:blipFill rotWithShape="1">
          <a:blip r:embed="rId2"/>
          <a:srcRect l="47115" t="2789" b="48605"/>
          <a:stretch/>
        </p:blipFill>
        <p:spPr>
          <a:xfrm>
            <a:off x="633045" y="1550962"/>
            <a:ext cx="4783015" cy="2982974"/>
          </a:xfrm>
          <a:prstGeom prst="rect">
            <a:avLst/>
          </a:prstGeom>
        </p:spPr>
      </p:pic>
      <p:sp>
        <p:nvSpPr>
          <p:cNvPr id="6" name="正方形/長方形 5"/>
          <p:cNvSpPr/>
          <p:nvPr/>
        </p:nvSpPr>
        <p:spPr>
          <a:xfrm>
            <a:off x="0" y="970671"/>
            <a:ext cx="633046" cy="55004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745588" y="1237957"/>
            <a:ext cx="1561514" cy="626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767754" y="1083212"/>
            <a:ext cx="1758461" cy="6330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895622" y="914791"/>
            <a:ext cx="3179298" cy="646331"/>
          </a:xfrm>
          <a:prstGeom prst="rect">
            <a:avLst/>
          </a:prstGeom>
          <a:noFill/>
        </p:spPr>
        <p:txBody>
          <a:bodyPr wrap="square" rtlCol="0">
            <a:spAutoFit/>
          </a:bodyPr>
          <a:lstStyle/>
          <a:p>
            <a:r>
              <a:rPr kumimoji="1" lang="en-US" altLang="ja-JP" sz="3600" dirty="0" smtClean="0"/>
              <a:t>[</a:t>
            </a:r>
            <a:r>
              <a:rPr kumimoji="1" lang="ja-JP" altLang="en-US" sz="3600" dirty="0" smtClean="0"/>
              <a:t>糸状菌</a:t>
            </a:r>
            <a:r>
              <a:rPr kumimoji="1" lang="en-US" altLang="ja-JP" sz="3600" dirty="0" smtClean="0"/>
              <a:t>]</a:t>
            </a:r>
            <a:endParaRPr kumimoji="1" lang="ja-JP" altLang="en-US" sz="3600" dirty="0"/>
          </a:p>
        </p:txBody>
      </p:sp>
      <p:sp>
        <p:nvSpPr>
          <p:cNvPr id="14" name="テキスト ボックス 13"/>
          <p:cNvSpPr txBox="1"/>
          <p:nvPr/>
        </p:nvSpPr>
        <p:spPr>
          <a:xfrm>
            <a:off x="7056705" y="914790"/>
            <a:ext cx="3362179" cy="646331"/>
          </a:xfrm>
          <a:prstGeom prst="rect">
            <a:avLst/>
          </a:prstGeom>
          <a:noFill/>
        </p:spPr>
        <p:txBody>
          <a:bodyPr wrap="square" rtlCol="0">
            <a:spAutoFit/>
          </a:bodyPr>
          <a:lstStyle/>
          <a:p>
            <a:r>
              <a:rPr kumimoji="1" lang="en-US" altLang="ja-JP" sz="3600" dirty="0" smtClean="0"/>
              <a:t>[</a:t>
            </a:r>
            <a:r>
              <a:rPr kumimoji="1" lang="ja-JP" altLang="en-US" sz="3600" dirty="0" smtClean="0"/>
              <a:t>放線菌</a:t>
            </a:r>
            <a:r>
              <a:rPr kumimoji="1" lang="en-US" altLang="ja-JP" sz="3600" dirty="0" smtClean="0"/>
              <a:t>]</a:t>
            </a:r>
            <a:endParaRPr kumimoji="1" lang="ja-JP" altLang="en-US" sz="3600" dirty="0"/>
          </a:p>
        </p:txBody>
      </p:sp>
      <p:sp>
        <p:nvSpPr>
          <p:cNvPr id="15" name="正方形/長方形 14"/>
          <p:cNvSpPr/>
          <p:nvPr/>
        </p:nvSpPr>
        <p:spPr>
          <a:xfrm>
            <a:off x="745588" y="3601329"/>
            <a:ext cx="5120640" cy="4923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949569" y="3675724"/>
            <a:ext cx="1582615" cy="369332"/>
          </a:xfrm>
          <a:prstGeom prst="rect">
            <a:avLst/>
          </a:prstGeom>
          <a:noFill/>
        </p:spPr>
        <p:txBody>
          <a:bodyPr wrap="square" rtlCol="0">
            <a:spAutoFit/>
          </a:bodyPr>
          <a:lstStyle/>
          <a:p>
            <a:r>
              <a:rPr kumimoji="1" lang="ja-JP" altLang="en-US" dirty="0" smtClean="0"/>
              <a:t>ペニシリウム</a:t>
            </a:r>
            <a:endParaRPr kumimoji="1" lang="ja-JP" altLang="en-US" dirty="0"/>
          </a:p>
        </p:txBody>
      </p:sp>
      <p:sp>
        <p:nvSpPr>
          <p:cNvPr id="17" name="テキスト ボックス 16"/>
          <p:cNvSpPr txBox="1"/>
          <p:nvPr/>
        </p:nvSpPr>
        <p:spPr>
          <a:xfrm>
            <a:off x="2671103" y="3675724"/>
            <a:ext cx="1110761" cy="369332"/>
          </a:xfrm>
          <a:prstGeom prst="rect">
            <a:avLst/>
          </a:prstGeom>
          <a:noFill/>
        </p:spPr>
        <p:txBody>
          <a:bodyPr wrap="square" rtlCol="0">
            <a:spAutoFit/>
          </a:bodyPr>
          <a:lstStyle/>
          <a:p>
            <a:r>
              <a:rPr kumimoji="1" lang="ja-JP" altLang="en-US" dirty="0" smtClean="0"/>
              <a:t>ムコール</a:t>
            </a:r>
            <a:endParaRPr kumimoji="1" lang="ja-JP" altLang="en-US" dirty="0"/>
          </a:p>
        </p:txBody>
      </p:sp>
      <p:sp>
        <p:nvSpPr>
          <p:cNvPr id="18" name="テキスト ボックス 17"/>
          <p:cNvSpPr txBox="1"/>
          <p:nvPr/>
        </p:nvSpPr>
        <p:spPr>
          <a:xfrm>
            <a:off x="3932214" y="3675724"/>
            <a:ext cx="1554480" cy="369332"/>
          </a:xfrm>
          <a:prstGeom prst="rect">
            <a:avLst/>
          </a:prstGeom>
          <a:noFill/>
        </p:spPr>
        <p:txBody>
          <a:bodyPr wrap="square" rtlCol="0">
            <a:spAutoFit/>
          </a:bodyPr>
          <a:lstStyle/>
          <a:p>
            <a:r>
              <a:rPr kumimoji="1" lang="ja-JP" altLang="en-US" dirty="0" smtClean="0"/>
              <a:t>フザリウム</a:t>
            </a:r>
            <a:endParaRPr kumimoji="1" lang="ja-JP" altLang="en-US" dirty="0"/>
          </a:p>
        </p:txBody>
      </p:sp>
      <p:sp>
        <p:nvSpPr>
          <p:cNvPr id="19" name="正方形/長方形 18"/>
          <p:cNvSpPr/>
          <p:nvPr/>
        </p:nvSpPr>
        <p:spPr>
          <a:xfrm>
            <a:off x="6119446" y="3123028"/>
            <a:ext cx="3515751" cy="4783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8156918" y="5220403"/>
            <a:ext cx="1202787" cy="4515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275657" y="3201848"/>
            <a:ext cx="3762521" cy="369332"/>
          </a:xfrm>
          <a:prstGeom prst="rect">
            <a:avLst/>
          </a:prstGeom>
          <a:noFill/>
        </p:spPr>
        <p:txBody>
          <a:bodyPr wrap="square" rtlCol="0">
            <a:spAutoFit/>
          </a:bodyPr>
          <a:lstStyle/>
          <a:p>
            <a:r>
              <a:rPr kumimoji="1" lang="ja-JP" altLang="en-US" dirty="0" smtClean="0"/>
              <a:t>  直線菌　　　　　　　らせん状菌</a:t>
            </a:r>
            <a:endParaRPr kumimoji="1" lang="ja-JP" altLang="en-US" dirty="0"/>
          </a:p>
        </p:txBody>
      </p:sp>
      <p:sp>
        <p:nvSpPr>
          <p:cNvPr id="23" name="テキスト ボックス 22"/>
          <p:cNvSpPr txBox="1"/>
          <p:nvPr/>
        </p:nvSpPr>
        <p:spPr>
          <a:xfrm>
            <a:off x="8330125" y="5343765"/>
            <a:ext cx="1776926" cy="369332"/>
          </a:xfrm>
          <a:prstGeom prst="rect">
            <a:avLst/>
          </a:prstGeom>
          <a:noFill/>
        </p:spPr>
        <p:txBody>
          <a:bodyPr wrap="square" rtlCol="0">
            <a:spAutoFit/>
          </a:bodyPr>
          <a:lstStyle/>
          <a:p>
            <a:r>
              <a:rPr kumimoji="1" lang="ja-JP" altLang="en-US" dirty="0" smtClean="0"/>
              <a:t>輪生状</a:t>
            </a:r>
            <a:endParaRPr kumimoji="1" lang="ja-JP" altLang="en-US" dirty="0"/>
          </a:p>
        </p:txBody>
      </p:sp>
    </p:spTree>
    <p:extLst>
      <p:ext uri="{BB962C8B-B14F-4D97-AF65-F5344CB8AC3E}">
        <p14:creationId xmlns:p14="http://schemas.microsoft.com/office/powerpoint/2010/main" val="3086513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１、発酵について</a:t>
            </a:r>
            <a:endParaRPr kumimoji="1" lang="ja-JP" altLang="en-US" dirty="0"/>
          </a:p>
        </p:txBody>
      </p:sp>
      <p:sp>
        <p:nvSpPr>
          <p:cNvPr id="3" name="コンテンツ プレースホルダー 2"/>
          <p:cNvSpPr>
            <a:spLocks noGrp="1"/>
          </p:cNvSpPr>
          <p:nvPr>
            <p:ph idx="1"/>
          </p:nvPr>
        </p:nvSpPr>
        <p:spPr>
          <a:xfrm>
            <a:off x="633046" y="1825625"/>
            <a:ext cx="11324491" cy="4351338"/>
          </a:xfrm>
        </p:spPr>
        <p:txBody>
          <a:bodyPr>
            <a:normAutofit/>
          </a:bodyPr>
          <a:lstStyle/>
          <a:p>
            <a:pPr marL="0" indent="0">
              <a:buNone/>
            </a:pPr>
            <a:r>
              <a:rPr lang="ja-JP" altLang="en-US" sz="4000" dirty="0">
                <a:solidFill>
                  <a:srgbClr val="FF0000"/>
                </a:solidFill>
              </a:rPr>
              <a:t>好気性</a:t>
            </a:r>
            <a:r>
              <a:rPr lang="ja-JP" altLang="en-US" sz="4000" dirty="0" smtClean="0">
                <a:solidFill>
                  <a:srgbClr val="FF0000"/>
                </a:solidFill>
              </a:rPr>
              <a:t>微生物</a:t>
            </a:r>
            <a:r>
              <a:rPr lang="ja-JP" altLang="en-US" sz="4000" dirty="0" smtClean="0"/>
              <a:t>（酸素が好き）に</a:t>
            </a:r>
            <a:r>
              <a:rPr lang="ja-JP" altLang="en-US" sz="4000" dirty="0"/>
              <a:t>よる分解</a:t>
            </a:r>
            <a:r>
              <a:rPr lang="ja-JP" altLang="en-US" sz="4000" dirty="0" smtClean="0"/>
              <a:t>発酵</a:t>
            </a:r>
            <a:endParaRPr lang="en-US" altLang="ja-JP" sz="4000" dirty="0"/>
          </a:p>
          <a:p>
            <a:pPr marL="0" indent="0">
              <a:buNone/>
            </a:pPr>
            <a:r>
              <a:rPr lang="ja-JP" altLang="en-US" sz="4000" dirty="0" smtClean="0"/>
              <a:t>・微生物が活発に働き出すと「発酵熱」が出る。</a:t>
            </a:r>
            <a:endParaRPr lang="en-US" altLang="ja-JP" sz="4000" dirty="0" smtClean="0"/>
          </a:p>
          <a:p>
            <a:pPr marL="0" indent="0">
              <a:buNone/>
            </a:pPr>
            <a:r>
              <a:rPr kumimoji="1" lang="ja-JP" altLang="en-US" sz="4000" dirty="0" smtClean="0"/>
              <a:t>・分解の最初に働くのが糸状菌、</a:t>
            </a:r>
            <a:endParaRPr kumimoji="1" lang="en-US" altLang="ja-JP" sz="4000" dirty="0" smtClean="0"/>
          </a:p>
          <a:p>
            <a:pPr marL="0" indent="0">
              <a:buNone/>
            </a:pPr>
            <a:r>
              <a:rPr lang="en-US" altLang="ja-JP" sz="4000" dirty="0"/>
              <a:t> </a:t>
            </a:r>
            <a:r>
              <a:rPr lang="en-US" altLang="ja-JP" sz="4000" dirty="0" smtClean="0"/>
              <a:t> </a:t>
            </a:r>
            <a:r>
              <a:rPr kumimoji="1" lang="ja-JP" altLang="en-US" sz="4000" dirty="0" smtClean="0"/>
              <a:t>その後放線菌が働く。</a:t>
            </a:r>
            <a:endParaRPr kumimoji="1" lang="en-US" altLang="ja-JP" sz="4000" dirty="0" smtClean="0"/>
          </a:p>
          <a:p>
            <a:pPr marL="0" indent="0">
              <a:buNone/>
            </a:pPr>
            <a:r>
              <a:rPr lang="ja-JP" altLang="en-US" sz="4000" dirty="0" smtClean="0"/>
              <a:t>・熱が下がったら糸状菌、放線菌は休眠し、</a:t>
            </a:r>
            <a:endParaRPr lang="en-US" altLang="ja-JP" sz="4000" dirty="0" smtClean="0"/>
          </a:p>
          <a:p>
            <a:pPr marL="0" indent="0">
              <a:buNone/>
            </a:pPr>
            <a:r>
              <a:rPr kumimoji="1" lang="ja-JP" altLang="en-US" sz="4000" dirty="0"/>
              <a:t>　</a:t>
            </a:r>
            <a:r>
              <a:rPr kumimoji="1" lang="ja-JP" altLang="en-US" sz="4000" dirty="0" smtClean="0"/>
              <a:t>バクテリアが働き出して堆肥を熟成。</a:t>
            </a:r>
            <a:endParaRPr kumimoji="1" lang="ja-JP" altLang="en-US" sz="4000" dirty="0"/>
          </a:p>
        </p:txBody>
      </p:sp>
    </p:spTree>
    <p:extLst>
      <p:ext uri="{BB962C8B-B14F-4D97-AF65-F5344CB8AC3E}">
        <p14:creationId xmlns:p14="http://schemas.microsoft.com/office/powerpoint/2010/main" val="2180265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lang="ja-JP" altLang="en-US" dirty="0" smtClean="0"/>
              <a:t>発酵とは・・・</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4400" dirty="0" smtClean="0"/>
              <a:t>○</a:t>
            </a:r>
            <a:r>
              <a:rPr kumimoji="1" lang="ja-JP" altLang="en-US" sz="4400" dirty="0" smtClean="0">
                <a:solidFill>
                  <a:srgbClr val="FF0000"/>
                </a:solidFill>
              </a:rPr>
              <a:t>好気性発酵</a:t>
            </a:r>
            <a:endParaRPr kumimoji="1" lang="en-US" altLang="ja-JP" sz="4400" dirty="0" smtClean="0">
              <a:solidFill>
                <a:srgbClr val="FF0000"/>
              </a:solidFill>
            </a:endParaRPr>
          </a:p>
          <a:p>
            <a:pPr marL="0" indent="0">
              <a:buNone/>
            </a:pPr>
            <a:r>
              <a:rPr lang="ja-JP" altLang="en-US" sz="4400" dirty="0" smtClean="0"/>
              <a:t>・酸素が好き　</a:t>
            </a:r>
            <a:r>
              <a:rPr lang="en-US" altLang="ja-JP" sz="4400" dirty="0" smtClean="0"/>
              <a:t>ex.</a:t>
            </a:r>
            <a:r>
              <a:rPr lang="ja-JP" altLang="en-US" sz="4400" dirty="0"/>
              <a:t>落ち葉が分解する状態</a:t>
            </a:r>
            <a:endParaRPr kumimoji="1" lang="en-US" altLang="ja-JP" sz="4400" dirty="0" smtClean="0"/>
          </a:p>
          <a:p>
            <a:pPr marL="0" indent="0">
              <a:buNone/>
            </a:pPr>
            <a:endParaRPr lang="en-US" altLang="ja-JP" sz="4400" dirty="0"/>
          </a:p>
          <a:p>
            <a:pPr marL="0" indent="0">
              <a:buNone/>
            </a:pPr>
            <a:r>
              <a:rPr kumimoji="1" lang="ja-JP" altLang="en-US" sz="4400" dirty="0" smtClean="0"/>
              <a:t>○</a:t>
            </a:r>
            <a:r>
              <a:rPr kumimoji="1" lang="ja-JP" altLang="en-US" sz="4400" dirty="0" smtClean="0">
                <a:solidFill>
                  <a:srgbClr val="FF0000"/>
                </a:solidFill>
              </a:rPr>
              <a:t>嫌気性発酵</a:t>
            </a:r>
            <a:endParaRPr kumimoji="1" lang="en-US" altLang="ja-JP" sz="4400" dirty="0" smtClean="0">
              <a:solidFill>
                <a:srgbClr val="FF0000"/>
              </a:solidFill>
            </a:endParaRPr>
          </a:p>
          <a:p>
            <a:pPr marL="0" indent="0">
              <a:buNone/>
            </a:pPr>
            <a:r>
              <a:rPr lang="ja-JP" altLang="en-US" sz="4400" dirty="0" smtClean="0"/>
              <a:t>・酸素が嫌い　</a:t>
            </a:r>
            <a:r>
              <a:rPr lang="en-US" altLang="ja-JP" sz="4400" dirty="0" smtClean="0"/>
              <a:t>ex.</a:t>
            </a:r>
            <a:r>
              <a:rPr lang="ja-JP" altLang="en-US" sz="4400" dirty="0"/>
              <a:t>たく</a:t>
            </a:r>
            <a:r>
              <a:rPr lang="ja-JP" altLang="en-US" sz="4400" dirty="0" err="1"/>
              <a:t>あん</a:t>
            </a:r>
            <a:r>
              <a:rPr lang="ja-JP" altLang="en-US" sz="4400" dirty="0"/>
              <a:t>漬け</a:t>
            </a:r>
            <a:endParaRPr kumimoji="1" lang="ja-JP" altLang="en-US" sz="4400" dirty="0"/>
          </a:p>
        </p:txBody>
      </p:sp>
    </p:spTree>
    <p:extLst>
      <p:ext uri="{BB962C8B-B14F-4D97-AF65-F5344CB8AC3E}">
        <p14:creationId xmlns:p14="http://schemas.microsoft.com/office/powerpoint/2010/main" val="4020724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２、微生物が活動しやすい環境</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5400" dirty="0" smtClean="0"/>
              <a:t>・水分</a:t>
            </a:r>
            <a:r>
              <a:rPr lang="ja-JP" altLang="en-US" sz="5400" dirty="0"/>
              <a:t>を</a:t>
            </a:r>
            <a:r>
              <a:rPr lang="en-US" altLang="ja-JP" sz="5400" dirty="0">
                <a:solidFill>
                  <a:srgbClr val="FF0000"/>
                </a:solidFill>
              </a:rPr>
              <a:t>50</a:t>
            </a:r>
            <a:r>
              <a:rPr lang="ja-JP" altLang="en-US" sz="5400" dirty="0">
                <a:solidFill>
                  <a:srgbClr val="FF0000"/>
                </a:solidFill>
              </a:rPr>
              <a:t>～</a:t>
            </a:r>
            <a:r>
              <a:rPr lang="en-US" altLang="ja-JP" sz="5400" dirty="0">
                <a:solidFill>
                  <a:srgbClr val="FF0000"/>
                </a:solidFill>
              </a:rPr>
              <a:t>60</a:t>
            </a:r>
            <a:r>
              <a:rPr lang="ja-JP" altLang="en-US" sz="5400" dirty="0" smtClean="0">
                <a:solidFill>
                  <a:srgbClr val="FF0000"/>
                </a:solidFill>
              </a:rPr>
              <a:t>％</a:t>
            </a:r>
            <a:r>
              <a:rPr lang="ja-JP" altLang="en-US" sz="5400" dirty="0" smtClean="0"/>
              <a:t>くら</a:t>
            </a:r>
            <a:r>
              <a:rPr lang="ja-JP" altLang="en-US" sz="5400" dirty="0"/>
              <a:t>い</a:t>
            </a:r>
            <a:r>
              <a:rPr lang="ja-JP" altLang="en-US" sz="5400" dirty="0" smtClean="0"/>
              <a:t>に</a:t>
            </a:r>
            <a:r>
              <a:rPr lang="ja-JP" altLang="en-US" sz="5400" dirty="0"/>
              <a:t>する</a:t>
            </a:r>
          </a:p>
          <a:p>
            <a:pPr marL="0" indent="0">
              <a:buNone/>
            </a:pPr>
            <a:r>
              <a:rPr lang="ja-JP" altLang="en-US" sz="5400" dirty="0" smtClean="0"/>
              <a:t>・十分</a:t>
            </a:r>
            <a:r>
              <a:rPr lang="ja-JP" altLang="en-US" sz="5400" dirty="0"/>
              <a:t>に</a:t>
            </a:r>
            <a:r>
              <a:rPr lang="ja-JP" altLang="en-US" sz="5400" dirty="0">
                <a:solidFill>
                  <a:srgbClr val="FF0000"/>
                </a:solidFill>
              </a:rPr>
              <a:t>酸素</a:t>
            </a:r>
            <a:r>
              <a:rPr lang="ja-JP" altLang="en-US" sz="5400" dirty="0"/>
              <a:t>を確保する</a:t>
            </a:r>
          </a:p>
          <a:p>
            <a:pPr marL="0" indent="0">
              <a:buNone/>
            </a:pPr>
            <a:r>
              <a:rPr lang="ja-JP" altLang="en-US" sz="5400" dirty="0" smtClean="0"/>
              <a:t>・</a:t>
            </a:r>
            <a:r>
              <a:rPr lang="ja-JP" altLang="en-US" sz="5400" dirty="0" smtClean="0">
                <a:solidFill>
                  <a:srgbClr val="FF0000"/>
                </a:solidFill>
              </a:rPr>
              <a:t>気温</a:t>
            </a:r>
            <a:r>
              <a:rPr lang="ja-JP" altLang="en-US" sz="5400" dirty="0"/>
              <a:t>の調節</a:t>
            </a:r>
          </a:p>
          <a:p>
            <a:pPr marL="0" indent="0">
              <a:buNone/>
            </a:pPr>
            <a:r>
              <a:rPr lang="ja-JP" altLang="en-US" sz="5400" dirty="0" smtClean="0"/>
              <a:t>・</a:t>
            </a:r>
            <a:r>
              <a:rPr lang="ja-JP" altLang="en-US" sz="5400" dirty="0" smtClean="0">
                <a:solidFill>
                  <a:srgbClr val="FF0000"/>
                </a:solidFill>
              </a:rPr>
              <a:t>発酵</a:t>
            </a:r>
            <a:r>
              <a:rPr lang="ja-JP" altLang="en-US" sz="5400" dirty="0">
                <a:solidFill>
                  <a:srgbClr val="FF0000"/>
                </a:solidFill>
              </a:rPr>
              <a:t>促進剤</a:t>
            </a:r>
          </a:p>
          <a:p>
            <a:endParaRPr kumimoji="1" lang="ja-JP" altLang="en-US" dirty="0"/>
          </a:p>
        </p:txBody>
      </p:sp>
    </p:spTree>
    <p:extLst>
      <p:ext uri="{BB962C8B-B14F-4D97-AF65-F5344CB8AC3E}">
        <p14:creationId xmlns:p14="http://schemas.microsoft.com/office/powerpoint/2010/main" val="4261891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280502"/>
            <a:ext cx="10515600" cy="4351338"/>
          </a:xfrm>
        </p:spPr>
        <p:txBody>
          <a:bodyPr>
            <a:normAutofit/>
          </a:bodyPr>
          <a:lstStyle/>
          <a:p>
            <a:pPr marL="0" indent="0" algn="ctr">
              <a:buNone/>
            </a:pPr>
            <a:r>
              <a:rPr lang="ja-JP" altLang="en-US" sz="6600" dirty="0"/>
              <a:t>コンポスターの使い方</a:t>
            </a:r>
            <a:endParaRPr kumimoji="1" lang="ja-JP" altLang="en-US" sz="6600"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588480"/>
            <a:ext cx="3017520" cy="3660648"/>
          </a:xfrm>
          <a:prstGeom prst="rect">
            <a:avLst/>
          </a:prstGeom>
        </p:spPr>
      </p:pic>
    </p:spTree>
    <p:extLst>
      <p:ext uri="{BB962C8B-B14F-4D97-AF65-F5344CB8AC3E}">
        <p14:creationId xmlns:p14="http://schemas.microsoft.com/office/powerpoint/2010/main" val="2707489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１、設置場所</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4800" dirty="0" smtClean="0"/>
              <a:t>・日当たり</a:t>
            </a:r>
            <a:r>
              <a:rPr lang="ja-JP" altLang="en-US" sz="4800" dirty="0"/>
              <a:t>、排水、風通しのよい所</a:t>
            </a:r>
            <a:endParaRPr kumimoji="1" lang="ja-JP" altLang="en-US" sz="4800" dirty="0"/>
          </a:p>
        </p:txBody>
      </p:sp>
    </p:spTree>
    <p:extLst>
      <p:ext uri="{BB962C8B-B14F-4D97-AF65-F5344CB8AC3E}">
        <p14:creationId xmlns:p14="http://schemas.microsoft.com/office/powerpoint/2010/main" val="2965052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1058</Words>
  <Application>Microsoft Office PowerPoint</Application>
  <PresentationFormat>ユーザー設定</PresentationFormat>
  <Paragraphs>118</Paragraphs>
  <Slides>25</Slides>
  <Notes>6</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コンポスターで生ごみ堆肥作り</vt:lpstr>
      <vt:lpstr>生ごみ堆肥とは・・・</vt:lpstr>
      <vt:lpstr>０、発酵に関る微生物</vt:lpstr>
      <vt:lpstr>PowerPoint プレゼンテーション</vt:lpstr>
      <vt:lpstr>１、発酵について</vt:lpstr>
      <vt:lpstr>※発酵とは・・・</vt:lpstr>
      <vt:lpstr>２、微生物が活動しやすい環境</vt:lpstr>
      <vt:lpstr>PowerPoint プレゼンテーション</vt:lpstr>
      <vt:lpstr>１、設置場所</vt:lpstr>
      <vt:lpstr>２、設置方法</vt:lpstr>
      <vt:lpstr>３、生ごみの投入方法</vt:lpstr>
      <vt:lpstr>３、生ごみの投入方法</vt:lpstr>
      <vt:lpstr>PowerPoint プレゼンテーション</vt:lpstr>
      <vt:lpstr>※生ごみ扱いの注意点</vt:lpstr>
      <vt:lpstr>※生ごみ扱いの注意点</vt:lpstr>
      <vt:lpstr>※生ごみ扱いの注意点</vt:lpstr>
      <vt:lpstr>生ごみ 　投入後</vt:lpstr>
      <vt:lpstr>４、コンポスター使用のコツ</vt:lpstr>
      <vt:lpstr>４、コンポスター使用のコツ</vt:lpstr>
      <vt:lpstr>５、出来上がった堆肥の使い方</vt:lpstr>
      <vt:lpstr>抜いた後</vt:lpstr>
      <vt:lpstr>※完熟堆肥と未熟堆肥の見分け方</vt:lpstr>
      <vt:lpstr>完熟堆肥</vt:lpstr>
      <vt:lpstr>※堆肥を未熟状態で使う場合</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コンポスターで生ごみ堆肥作り</dc:title>
  <dc:creator>ﾂｼﾏ ﾀｸﾔ</dc:creator>
  <cp:lastModifiedBy>test</cp:lastModifiedBy>
  <cp:revision>39</cp:revision>
  <dcterms:created xsi:type="dcterms:W3CDTF">2015-09-14T01:09:59Z</dcterms:created>
  <dcterms:modified xsi:type="dcterms:W3CDTF">2016-10-21T04:09:17Z</dcterms:modified>
</cp:coreProperties>
</file>