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450" r:id="rId2"/>
    <p:sldId id="449" r:id="rId3"/>
    <p:sldId id="337" r:id="rId4"/>
    <p:sldId id="345" r:id="rId5"/>
    <p:sldId id="339" r:id="rId6"/>
    <p:sldId id="419" r:id="rId7"/>
    <p:sldId id="343" r:id="rId8"/>
    <p:sldId id="432" r:id="rId9"/>
    <p:sldId id="365" r:id="rId10"/>
    <p:sldId id="367" r:id="rId11"/>
    <p:sldId id="369" r:id="rId12"/>
    <p:sldId id="411" r:id="rId13"/>
    <p:sldId id="371" r:id="rId14"/>
    <p:sldId id="373" r:id="rId15"/>
    <p:sldId id="478" r:id="rId16"/>
    <p:sldId id="381" r:id="rId17"/>
    <p:sldId id="481" r:id="rId18"/>
    <p:sldId id="482" r:id="rId19"/>
    <p:sldId id="483" r:id="rId20"/>
    <p:sldId id="485" r:id="rId21"/>
    <p:sldId id="484" r:id="rId22"/>
    <p:sldId id="458" r:id="rId23"/>
    <p:sldId id="461" r:id="rId24"/>
    <p:sldId id="470" r:id="rId25"/>
    <p:sldId id="472" r:id="rId26"/>
    <p:sldId id="459" r:id="rId27"/>
    <p:sldId id="474" r:id="rId28"/>
    <p:sldId id="476" r:id="rId29"/>
    <p:sldId id="463" r:id="rId30"/>
    <p:sldId id="462" r:id="rId31"/>
    <p:sldId id="471" r:id="rId32"/>
    <p:sldId id="468" r:id="rId33"/>
    <p:sldId id="469" r:id="rId34"/>
    <p:sldId id="466" r:id="rId35"/>
    <p:sldId id="467" r:id="rId36"/>
    <p:sldId id="464" r:id="rId37"/>
    <p:sldId id="465" r:id="rId38"/>
    <p:sldId id="480" r:id="rId39"/>
  </p:sldIdLst>
  <p:sldSz cx="9144000" cy="6858000" type="screen4x3"/>
  <p:notesSz cx="9866313" cy="673576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9441" autoAdjust="0"/>
  </p:normalViewPr>
  <p:slideViewPr>
    <p:cSldViewPr>
      <p:cViewPr varScale="1">
        <p:scale>
          <a:sx n="72" d="100"/>
          <a:sy n="72" d="100"/>
        </p:scale>
        <p:origin x="-123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4275401" cy="336788"/>
          </a:xfrm>
          <a:prstGeom prst="rect">
            <a:avLst/>
          </a:prstGeom>
        </p:spPr>
        <p:txBody>
          <a:bodyPr vert="horz" lIns="90759" tIns="45380" rIns="90759" bIns="4538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9203" y="1"/>
            <a:ext cx="4275401" cy="336788"/>
          </a:xfrm>
          <a:prstGeom prst="rect">
            <a:avLst/>
          </a:prstGeom>
        </p:spPr>
        <p:txBody>
          <a:bodyPr vert="horz" lIns="90759" tIns="45380" rIns="90759" bIns="45380" rtlCol="0"/>
          <a:lstStyle>
            <a:lvl1pPr algn="r">
              <a:defRPr sz="1200"/>
            </a:lvl1pPr>
          </a:lstStyle>
          <a:p>
            <a:fld id="{7A12202C-4BAB-4033-810D-2095608960ED}" type="datetimeFigureOut">
              <a:rPr kumimoji="1" lang="ja-JP" altLang="en-US" smtClean="0"/>
              <a:pPr/>
              <a:t>2017/1/20</a:t>
            </a:fld>
            <a:endParaRPr kumimoji="1" lang="ja-JP" altLang="en-US"/>
          </a:p>
        </p:txBody>
      </p:sp>
      <p:sp>
        <p:nvSpPr>
          <p:cNvPr id="4" name="フッター プレースホルダー 3"/>
          <p:cNvSpPr>
            <a:spLocks noGrp="1"/>
          </p:cNvSpPr>
          <p:nvPr>
            <p:ph type="ftr" sz="quarter" idx="2"/>
          </p:nvPr>
        </p:nvSpPr>
        <p:spPr>
          <a:xfrm>
            <a:off x="4" y="6397416"/>
            <a:ext cx="4275401" cy="336788"/>
          </a:xfrm>
          <a:prstGeom prst="rect">
            <a:avLst/>
          </a:prstGeom>
        </p:spPr>
        <p:txBody>
          <a:bodyPr vert="horz" lIns="90759" tIns="45380" rIns="90759" bIns="4538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9203" y="6397416"/>
            <a:ext cx="4275401" cy="336788"/>
          </a:xfrm>
          <a:prstGeom prst="rect">
            <a:avLst/>
          </a:prstGeom>
        </p:spPr>
        <p:txBody>
          <a:bodyPr vert="horz" lIns="90759" tIns="45380" rIns="90759" bIns="45380" rtlCol="0" anchor="b"/>
          <a:lstStyle>
            <a:lvl1pPr algn="r">
              <a:defRPr sz="1200"/>
            </a:lvl1pPr>
          </a:lstStyle>
          <a:p>
            <a:fld id="{7E70599B-CD3B-44D4-91FC-7D1D9675BB1E}" type="slidenum">
              <a:rPr kumimoji="1" lang="ja-JP" altLang="en-US" smtClean="0"/>
              <a:pPr/>
              <a:t>‹#›</a:t>
            </a:fld>
            <a:endParaRPr kumimoji="1" lang="ja-JP" altLang="en-US"/>
          </a:p>
        </p:txBody>
      </p:sp>
    </p:spTree>
    <p:extLst>
      <p:ext uri="{BB962C8B-B14F-4D97-AF65-F5344CB8AC3E}">
        <p14:creationId xmlns:p14="http://schemas.microsoft.com/office/powerpoint/2010/main" val="197954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4275401" cy="336788"/>
          </a:xfrm>
          <a:prstGeom prst="rect">
            <a:avLst/>
          </a:prstGeom>
        </p:spPr>
        <p:txBody>
          <a:bodyPr vert="horz" lIns="90759" tIns="45380" rIns="90759" bIns="4538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9203" y="1"/>
            <a:ext cx="4275401" cy="336788"/>
          </a:xfrm>
          <a:prstGeom prst="rect">
            <a:avLst/>
          </a:prstGeom>
        </p:spPr>
        <p:txBody>
          <a:bodyPr vert="horz" lIns="90759" tIns="45380" rIns="90759" bIns="45380" rtlCol="0"/>
          <a:lstStyle>
            <a:lvl1pPr algn="r">
              <a:defRPr sz="1200"/>
            </a:lvl1pPr>
          </a:lstStyle>
          <a:p>
            <a:fld id="{11A5423A-C7D8-4D8D-8B14-31E7D35BA4E2}" type="datetimeFigureOut">
              <a:rPr kumimoji="1" lang="ja-JP" altLang="en-US" smtClean="0"/>
              <a:pPr/>
              <a:t>2017/1/20</a:t>
            </a:fld>
            <a:endParaRPr kumimoji="1" lang="ja-JP" altLang="en-US"/>
          </a:p>
        </p:txBody>
      </p:sp>
      <p:sp>
        <p:nvSpPr>
          <p:cNvPr id="4" name="スライド イメージ プレースホルダー 3"/>
          <p:cNvSpPr>
            <a:spLocks noGrp="1" noRot="1" noChangeAspect="1"/>
          </p:cNvSpPr>
          <p:nvPr>
            <p:ph type="sldImg" idx="2"/>
          </p:nvPr>
        </p:nvSpPr>
        <p:spPr>
          <a:xfrm>
            <a:off x="3248025" y="504825"/>
            <a:ext cx="3370263" cy="2527300"/>
          </a:xfrm>
          <a:prstGeom prst="rect">
            <a:avLst/>
          </a:prstGeom>
          <a:noFill/>
          <a:ln w="12700">
            <a:solidFill>
              <a:prstClr val="black"/>
            </a:solidFill>
          </a:ln>
        </p:spPr>
        <p:txBody>
          <a:bodyPr vert="horz" lIns="90759" tIns="45380" rIns="90759" bIns="45380" rtlCol="0" anchor="ctr"/>
          <a:lstStyle/>
          <a:p>
            <a:endParaRPr lang="ja-JP" altLang="en-US"/>
          </a:p>
        </p:txBody>
      </p:sp>
      <p:sp>
        <p:nvSpPr>
          <p:cNvPr id="5" name="ノート プレースホルダー 4"/>
          <p:cNvSpPr>
            <a:spLocks noGrp="1"/>
          </p:cNvSpPr>
          <p:nvPr>
            <p:ph type="body" sz="quarter" idx="3"/>
          </p:nvPr>
        </p:nvSpPr>
        <p:spPr>
          <a:xfrm>
            <a:off x="986632" y="3199490"/>
            <a:ext cx="7893050" cy="3031093"/>
          </a:xfrm>
          <a:prstGeom prst="rect">
            <a:avLst/>
          </a:prstGeom>
        </p:spPr>
        <p:txBody>
          <a:bodyPr vert="horz" lIns="90759" tIns="45380" rIns="90759" bIns="4538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6397416"/>
            <a:ext cx="4275401" cy="336788"/>
          </a:xfrm>
          <a:prstGeom prst="rect">
            <a:avLst/>
          </a:prstGeom>
        </p:spPr>
        <p:txBody>
          <a:bodyPr vert="horz" lIns="90759" tIns="45380" rIns="90759" bIns="4538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9203" y="6397416"/>
            <a:ext cx="4275401" cy="336788"/>
          </a:xfrm>
          <a:prstGeom prst="rect">
            <a:avLst/>
          </a:prstGeom>
        </p:spPr>
        <p:txBody>
          <a:bodyPr vert="horz" lIns="90759" tIns="45380" rIns="90759" bIns="45380" rtlCol="0" anchor="b"/>
          <a:lstStyle>
            <a:lvl1pPr algn="r">
              <a:defRPr sz="1200"/>
            </a:lvl1pPr>
          </a:lstStyle>
          <a:p>
            <a:fld id="{3EDE8329-A367-414A-8CFC-6895DA7E5AF3}" type="slidenum">
              <a:rPr kumimoji="1" lang="ja-JP" altLang="en-US" smtClean="0"/>
              <a:pPr/>
              <a:t>‹#›</a:t>
            </a:fld>
            <a:endParaRPr kumimoji="1" lang="ja-JP" altLang="en-US"/>
          </a:p>
        </p:txBody>
      </p:sp>
    </p:spTree>
    <p:extLst>
      <p:ext uri="{BB962C8B-B14F-4D97-AF65-F5344CB8AC3E}">
        <p14:creationId xmlns:p14="http://schemas.microsoft.com/office/powerpoint/2010/main" val="16248348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EDE8329-A367-414A-8CFC-6895DA7E5AF3}" type="slidenum">
              <a:rPr kumimoji="1" lang="ja-JP" altLang="en-US" smtClean="0"/>
              <a:pPr/>
              <a:t>5</a:t>
            </a:fld>
            <a:endParaRPr kumimoji="1" lang="ja-JP" altLang="en-US"/>
          </a:p>
        </p:txBody>
      </p:sp>
    </p:spTree>
    <p:extLst>
      <p:ext uri="{BB962C8B-B14F-4D97-AF65-F5344CB8AC3E}">
        <p14:creationId xmlns:p14="http://schemas.microsoft.com/office/powerpoint/2010/main" val="1415678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6138" y="465138"/>
            <a:ext cx="3094037" cy="23209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4FD6FE-DCD8-4DB9-B8FF-D30F390EBB59}" type="slidenum">
              <a:rPr kumimoji="1" lang="ja-JP" altLang="en-US" smtClean="0"/>
              <a:t>27</a:t>
            </a:fld>
            <a:endParaRPr kumimoji="1" lang="ja-JP" altLang="en-US"/>
          </a:p>
        </p:txBody>
      </p:sp>
    </p:spTree>
    <p:extLst>
      <p:ext uri="{BB962C8B-B14F-4D97-AF65-F5344CB8AC3E}">
        <p14:creationId xmlns:p14="http://schemas.microsoft.com/office/powerpoint/2010/main" val="377682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378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b="1">
                <a:solidFill>
                  <a:schemeClr val="tx1"/>
                </a:solidFill>
                <a:latin typeface="Arial" charset="0"/>
                <a:ea typeface="ＭＳ Ｐゴシック" charset="-128"/>
              </a:defRPr>
            </a:lvl1pPr>
            <a:lvl2pPr marL="733879" indent="-282262" eaLnBrk="0" hangingPunct="0">
              <a:defRPr kumimoji="1" b="1">
                <a:solidFill>
                  <a:schemeClr val="tx1"/>
                </a:solidFill>
                <a:latin typeface="Arial" charset="0"/>
                <a:ea typeface="ＭＳ Ｐゴシック" charset="-128"/>
              </a:defRPr>
            </a:lvl2pPr>
            <a:lvl3pPr marL="1129045" indent="-225808" eaLnBrk="0" hangingPunct="0">
              <a:defRPr kumimoji="1" b="1">
                <a:solidFill>
                  <a:schemeClr val="tx1"/>
                </a:solidFill>
                <a:latin typeface="Arial" charset="0"/>
                <a:ea typeface="ＭＳ Ｐゴシック" charset="-128"/>
              </a:defRPr>
            </a:lvl3pPr>
            <a:lvl4pPr marL="1580663" indent="-225808" eaLnBrk="0" hangingPunct="0">
              <a:defRPr kumimoji="1" b="1">
                <a:solidFill>
                  <a:schemeClr val="tx1"/>
                </a:solidFill>
                <a:latin typeface="Arial" charset="0"/>
                <a:ea typeface="ＭＳ Ｐゴシック" charset="-128"/>
              </a:defRPr>
            </a:lvl4pPr>
            <a:lvl5pPr marL="2032280" indent="-225808" eaLnBrk="0" hangingPunct="0">
              <a:defRPr kumimoji="1" b="1">
                <a:solidFill>
                  <a:schemeClr val="tx1"/>
                </a:solidFill>
                <a:latin typeface="Arial" charset="0"/>
                <a:ea typeface="ＭＳ Ｐゴシック" charset="-128"/>
              </a:defRPr>
            </a:lvl5pPr>
            <a:lvl6pPr marL="2483899" indent="-225808" algn="ctr" eaLnBrk="0" fontAlgn="base" hangingPunct="0">
              <a:spcBef>
                <a:spcPct val="0"/>
              </a:spcBef>
              <a:spcAft>
                <a:spcPct val="0"/>
              </a:spcAft>
              <a:defRPr kumimoji="1" b="1">
                <a:solidFill>
                  <a:schemeClr val="tx1"/>
                </a:solidFill>
                <a:latin typeface="Arial" charset="0"/>
                <a:ea typeface="ＭＳ Ｐゴシック" charset="-128"/>
              </a:defRPr>
            </a:lvl6pPr>
            <a:lvl7pPr marL="2935516" indent="-225808" algn="ctr" eaLnBrk="0" fontAlgn="base" hangingPunct="0">
              <a:spcBef>
                <a:spcPct val="0"/>
              </a:spcBef>
              <a:spcAft>
                <a:spcPct val="0"/>
              </a:spcAft>
              <a:defRPr kumimoji="1" b="1">
                <a:solidFill>
                  <a:schemeClr val="tx1"/>
                </a:solidFill>
                <a:latin typeface="Arial" charset="0"/>
                <a:ea typeface="ＭＳ Ｐゴシック" charset="-128"/>
              </a:defRPr>
            </a:lvl7pPr>
            <a:lvl8pPr marL="3387135" indent="-225808" algn="ctr" eaLnBrk="0" fontAlgn="base" hangingPunct="0">
              <a:spcBef>
                <a:spcPct val="0"/>
              </a:spcBef>
              <a:spcAft>
                <a:spcPct val="0"/>
              </a:spcAft>
              <a:defRPr kumimoji="1" b="1">
                <a:solidFill>
                  <a:schemeClr val="tx1"/>
                </a:solidFill>
                <a:latin typeface="Arial" charset="0"/>
                <a:ea typeface="ＭＳ Ｐゴシック" charset="-128"/>
              </a:defRPr>
            </a:lvl8pPr>
            <a:lvl9pPr marL="3838752" indent="-225808" algn="ctr" eaLnBrk="0" fontAlgn="base" hangingPunct="0">
              <a:spcBef>
                <a:spcPct val="0"/>
              </a:spcBef>
              <a:spcAft>
                <a:spcPct val="0"/>
              </a:spcAft>
              <a:defRPr kumimoji="1" b="1">
                <a:solidFill>
                  <a:schemeClr val="tx1"/>
                </a:solidFill>
                <a:latin typeface="Arial" charset="0"/>
                <a:ea typeface="ＭＳ Ｐゴシック" charset="-128"/>
              </a:defRPr>
            </a:lvl9pPr>
          </a:lstStyle>
          <a:p>
            <a:pPr eaLnBrk="1" hangingPunct="1"/>
            <a:fld id="{74B8D3D9-493D-4732-B7BE-6D6038FD2B43}" type="slidenum">
              <a:rPr lang="ja-JP" altLang="en-US" smtClean="0"/>
              <a:pPr eaLnBrk="1" hangingPunct="1"/>
              <a:t>10</a:t>
            </a:fld>
            <a:endParaRPr lang="ja-JP" altLang="en-US" smtClean="0"/>
          </a:p>
        </p:txBody>
      </p:sp>
    </p:spTree>
    <p:extLst>
      <p:ext uri="{BB962C8B-B14F-4D97-AF65-F5344CB8AC3E}">
        <p14:creationId xmlns:p14="http://schemas.microsoft.com/office/powerpoint/2010/main" val="50725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EDE8329-A367-414A-8CFC-6895DA7E5AF3}" type="slidenum">
              <a:rPr kumimoji="1" lang="ja-JP" altLang="en-US" smtClean="0"/>
              <a:pPr/>
              <a:t>16</a:t>
            </a:fld>
            <a:endParaRPr kumimoji="1" lang="ja-JP" altLang="en-US"/>
          </a:p>
        </p:txBody>
      </p:sp>
    </p:spTree>
    <p:extLst>
      <p:ext uri="{BB962C8B-B14F-4D97-AF65-F5344CB8AC3E}">
        <p14:creationId xmlns:p14="http://schemas.microsoft.com/office/powerpoint/2010/main" val="3488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4820"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4035" indent="-282321" eaLnBrk="0" hangingPunct="0">
              <a:defRPr kumimoji="1">
                <a:solidFill>
                  <a:schemeClr val="tx1"/>
                </a:solidFill>
                <a:latin typeface="Arial" panose="020B0604020202020204" pitchFamily="34" charset="0"/>
                <a:ea typeface="ＭＳ Ｐゴシック" panose="020B0600070205080204" pitchFamily="50" charset="-128"/>
              </a:defRPr>
            </a:lvl2pPr>
            <a:lvl3pPr marL="1129284" indent="-225857" eaLnBrk="0" hangingPunct="0">
              <a:defRPr kumimoji="1">
                <a:solidFill>
                  <a:schemeClr val="tx1"/>
                </a:solidFill>
                <a:latin typeface="Arial" panose="020B0604020202020204" pitchFamily="34" charset="0"/>
                <a:ea typeface="ＭＳ Ｐゴシック" panose="020B0600070205080204" pitchFamily="50" charset="-128"/>
              </a:defRPr>
            </a:lvl3pPr>
            <a:lvl4pPr marL="1580998" indent="-225857" eaLnBrk="0" hangingPunct="0">
              <a:defRPr kumimoji="1">
                <a:solidFill>
                  <a:schemeClr val="tx1"/>
                </a:solidFill>
                <a:latin typeface="Arial" panose="020B0604020202020204" pitchFamily="34" charset="0"/>
                <a:ea typeface="ＭＳ Ｐゴシック" panose="020B0600070205080204" pitchFamily="50" charset="-128"/>
              </a:defRPr>
            </a:lvl4pPr>
            <a:lvl5pPr marL="2032711" indent="-225857" eaLnBrk="0" hangingPunct="0">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7A48895-3750-46C6-B413-5A5205FB3E37}" type="slidenum">
              <a:rPr lang="ja-JP" altLang="en-US">
                <a:latin typeface="Calibri" panose="020F0502020204030204" pitchFamily="34" charset="0"/>
              </a:rPr>
              <a:pPr eaLnBrk="1" hangingPunct="1"/>
              <a:t>17</a:t>
            </a:fld>
            <a:endParaRPr lang="ja-JP" altLang="en-US">
              <a:latin typeface="Calibri" panose="020F0502020204030204" pitchFamily="34" charset="0"/>
            </a:endParaRPr>
          </a:p>
        </p:txBody>
      </p:sp>
    </p:spTree>
    <p:extLst>
      <p:ext uri="{BB962C8B-B14F-4D97-AF65-F5344CB8AC3E}">
        <p14:creationId xmlns:p14="http://schemas.microsoft.com/office/powerpoint/2010/main" val="320836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5844"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4035" indent="-282321" eaLnBrk="0" hangingPunct="0">
              <a:defRPr kumimoji="1">
                <a:solidFill>
                  <a:schemeClr val="tx1"/>
                </a:solidFill>
                <a:latin typeface="Arial" panose="020B0604020202020204" pitchFamily="34" charset="0"/>
                <a:ea typeface="ＭＳ Ｐゴシック" panose="020B0600070205080204" pitchFamily="50" charset="-128"/>
              </a:defRPr>
            </a:lvl2pPr>
            <a:lvl3pPr marL="1129284" indent="-225857" eaLnBrk="0" hangingPunct="0">
              <a:defRPr kumimoji="1">
                <a:solidFill>
                  <a:schemeClr val="tx1"/>
                </a:solidFill>
                <a:latin typeface="Arial" panose="020B0604020202020204" pitchFamily="34" charset="0"/>
                <a:ea typeface="ＭＳ Ｐゴシック" panose="020B0600070205080204" pitchFamily="50" charset="-128"/>
              </a:defRPr>
            </a:lvl3pPr>
            <a:lvl4pPr marL="1580998" indent="-225857" eaLnBrk="0" hangingPunct="0">
              <a:defRPr kumimoji="1">
                <a:solidFill>
                  <a:schemeClr val="tx1"/>
                </a:solidFill>
                <a:latin typeface="Arial" panose="020B0604020202020204" pitchFamily="34" charset="0"/>
                <a:ea typeface="ＭＳ Ｐゴシック" panose="020B0600070205080204" pitchFamily="50" charset="-128"/>
              </a:defRPr>
            </a:lvl4pPr>
            <a:lvl5pPr marL="2032711" indent="-225857" eaLnBrk="0" hangingPunct="0">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D0ECAA3C-DBEE-4D30-B193-52E1EA5C4F01}" type="slidenum">
              <a:rPr lang="ja-JP" altLang="en-US">
                <a:latin typeface="Calibri" panose="020F0502020204030204" pitchFamily="34" charset="0"/>
              </a:rPr>
              <a:pPr eaLnBrk="1" hangingPunct="1"/>
              <a:t>18</a:t>
            </a:fld>
            <a:endParaRPr lang="ja-JP" altLang="en-US">
              <a:latin typeface="Calibri" panose="020F0502020204030204" pitchFamily="34" charset="0"/>
            </a:endParaRPr>
          </a:p>
        </p:txBody>
      </p:sp>
    </p:spTree>
    <p:extLst>
      <p:ext uri="{BB962C8B-B14F-4D97-AF65-F5344CB8AC3E}">
        <p14:creationId xmlns:p14="http://schemas.microsoft.com/office/powerpoint/2010/main" val="306177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6868"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4035" indent="-282321" eaLnBrk="0" hangingPunct="0">
              <a:defRPr kumimoji="1">
                <a:solidFill>
                  <a:schemeClr val="tx1"/>
                </a:solidFill>
                <a:latin typeface="Arial" panose="020B0604020202020204" pitchFamily="34" charset="0"/>
                <a:ea typeface="ＭＳ Ｐゴシック" panose="020B0600070205080204" pitchFamily="50" charset="-128"/>
              </a:defRPr>
            </a:lvl2pPr>
            <a:lvl3pPr marL="1129284" indent="-225857" eaLnBrk="0" hangingPunct="0">
              <a:defRPr kumimoji="1">
                <a:solidFill>
                  <a:schemeClr val="tx1"/>
                </a:solidFill>
                <a:latin typeface="Arial" panose="020B0604020202020204" pitchFamily="34" charset="0"/>
                <a:ea typeface="ＭＳ Ｐゴシック" panose="020B0600070205080204" pitchFamily="50" charset="-128"/>
              </a:defRPr>
            </a:lvl3pPr>
            <a:lvl4pPr marL="1580998" indent="-225857" eaLnBrk="0" hangingPunct="0">
              <a:defRPr kumimoji="1">
                <a:solidFill>
                  <a:schemeClr val="tx1"/>
                </a:solidFill>
                <a:latin typeface="Arial" panose="020B0604020202020204" pitchFamily="34" charset="0"/>
                <a:ea typeface="ＭＳ Ｐゴシック" panose="020B0600070205080204" pitchFamily="50" charset="-128"/>
              </a:defRPr>
            </a:lvl4pPr>
            <a:lvl5pPr marL="2032711" indent="-225857" eaLnBrk="0" hangingPunct="0">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85B2DE6-B313-43A0-BFD7-A1E4BC761170}" type="slidenum">
              <a:rPr lang="ja-JP" altLang="en-US">
                <a:latin typeface="Calibri" panose="020F0502020204030204" pitchFamily="34" charset="0"/>
              </a:rPr>
              <a:pPr eaLnBrk="1" hangingPunct="1"/>
              <a:t>19</a:t>
            </a:fld>
            <a:endParaRPr lang="ja-JP" altLang="en-US">
              <a:latin typeface="Calibri" panose="020F0502020204030204" pitchFamily="34" charset="0"/>
            </a:endParaRPr>
          </a:p>
        </p:txBody>
      </p:sp>
    </p:spTree>
    <p:extLst>
      <p:ext uri="{BB962C8B-B14F-4D97-AF65-F5344CB8AC3E}">
        <p14:creationId xmlns:p14="http://schemas.microsoft.com/office/powerpoint/2010/main" val="308346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7892" name="スライド番号プレースホル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4035" indent="-282321" eaLnBrk="0" hangingPunct="0">
              <a:defRPr kumimoji="1">
                <a:solidFill>
                  <a:schemeClr val="tx1"/>
                </a:solidFill>
                <a:latin typeface="Arial" panose="020B0604020202020204" pitchFamily="34" charset="0"/>
                <a:ea typeface="ＭＳ Ｐゴシック" panose="020B0600070205080204" pitchFamily="50" charset="-128"/>
              </a:defRPr>
            </a:lvl2pPr>
            <a:lvl3pPr marL="1129284" indent="-225857" eaLnBrk="0" hangingPunct="0">
              <a:defRPr kumimoji="1">
                <a:solidFill>
                  <a:schemeClr val="tx1"/>
                </a:solidFill>
                <a:latin typeface="Arial" panose="020B0604020202020204" pitchFamily="34" charset="0"/>
                <a:ea typeface="ＭＳ Ｐゴシック" panose="020B0600070205080204" pitchFamily="50" charset="-128"/>
              </a:defRPr>
            </a:lvl3pPr>
            <a:lvl4pPr marL="1580998" indent="-225857" eaLnBrk="0" hangingPunct="0">
              <a:defRPr kumimoji="1">
                <a:solidFill>
                  <a:schemeClr val="tx1"/>
                </a:solidFill>
                <a:latin typeface="Arial" panose="020B0604020202020204" pitchFamily="34" charset="0"/>
                <a:ea typeface="ＭＳ Ｐゴシック" panose="020B0600070205080204" pitchFamily="50" charset="-128"/>
              </a:defRPr>
            </a:lvl4pPr>
            <a:lvl5pPr marL="2032711" indent="-225857" eaLnBrk="0" hangingPunct="0">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5FC6575-F627-4213-9813-70E878EBFFCE}" type="slidenum">
              <a:rPr lang="ja-JP" altLang="en-US">
                <a:latin typeface="Calibri" panose="020F0502020204030204" pitchFamily="34" charset="0"/>
              </a:rPr>
              <a:pPr eaLnBrk="1" hangingPunct="1"/>
              <a:t>20</a:t>
            </a:fld>
            <a:endParaRPr lang="ja-JP" altLang="en-US">
              <a:latin typeface="Calibri" panose="020F0502020204030204" pitchFamily="34" charset="0"/>
            </a:endParaRPr>
          </a:p>
        </p:txBody>
      </p:sp>
    </p:spTree>
    <p:extLst>
      <p:ext uri="{BB962C8B-B14F-4D97-AF65-F5344CB8AC3E}">
        <p14:creationId xmlns:p14="http://schemas.microsoft.com/office/powerpoint/2010/main" val="294919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4035" indent="-282321" eaLnBrk="0" hangingPunct="0">
              <a:defRPr kumimoji="1">
                <a:solidFill>
                  <a:schemeClr val="tx1"/>
                </a:solidFill>
                <a:latin typeface="Arial" panose="020B0604020202020204" pitchFamily="34" charset="0"/>
                <a:ea typeface="ＭＳ Ｐゴシック" panose="020B0600070205080204" pitchFamily="50" charset="-128"/>
              </a:defRPr>
            </a:lvl2pPr>
            <a:lvl3pPr marL="1129284" indent="-225857" eaLnBrk="0" hangingPunct="0">
              <a:defRPr kumimoji="1">
                <a:solidFill>
                  <a:schemeClr val="tx1"/>
                </a:solidFill>
                <a:latin typeface="Arial" panose="020B0604020202020204" pitchFamily="34" charset="0"/>
                <a:ea typeface="ＭＳ Ｐゴシック" panose="020B0600070205080204" pitchFamily="50" charset="-128"/>
              </a:defRPr>
            </a:lvl3pPr>
            <a:lvl4pPr marL="1580998" indent="-225857" eaLnBrk="0" hangingPunct="0">
              <a:defRPr kumimoji="1">
                <a:solidFill>
                  <a:schemeClr val="tx1"/>
                </a:solidFill>
                <a:latin typeface="Arial" panose="020B0604020202020204" pitchFamily="34" charset="0"/>
                <a:ea typeface="ＭＳ Ｐゴシック" panose="020B0600070205080204" pitchFamily="50" charset="-128"/>
              </a:defRPr>
            </a:lvl4pPr>
            <a:lvl5pPr marL="2032711" indent="-225857" eaLnBrk="0" hangingPunct="0">
              <a:defRPr kumimoji="1">
                <a:solidFill>
                  <a:schemeClr val="tx1"/>
                </a:solidFill>
                <a:latin typeface="Arial" panose="020B0604020202020204" pitchFamily="34" charset="0"/>
                <a:ea typeface="ＭＳ Ｐゴシック" panose="020B0600070205080204" pitchFamily="50" charset="-128"/>
              </a:defRPr>
            </a:lvl5pPr>
            <a:lvl6pPr marL="2484425"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36138"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87852"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39566" indent="-22585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B18C2D9F-1085-46EE-BDD3-7C41311FD985}" type="slidenum">
              <a:rPr lang="ja-JP" altLang="en-US">
                <a:latin typeface="Calibri" panose="020F0502020204030204" pitchFamily="34" charset="0"/>
              </a:rPr>
              <a:pPr eaLnBrk="1" hangingPunct="1"/>
              <a:t>21</a:t>
            </a:fld>
            <a:endParaRPr lang="ja-JP" altLang="en-US">
              <a:latin typeface="Calibri" panose="020F0502020204030204" pitchFamily="34" charset="0"/>
            </a:endParaRPr>
          </a:p>
        </p:txBody>
      </p:sp>
    </p:spTree>
    <p:extLst>
      <p:ext uri="{BB962C8B-B14F-4D97-AF65-F5344CB8AC3E}">
        <p14:creationId xmlns:p14="http://schemas.microsoft.com/office/powerpoint/2010/main" val="3243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6138" y="465138"/>
            <a:ext cx="3094037" cy="2320925"/>
          </a:xfrm>
        </p:spPr>
      </p:sp>
      <p:sp>
        <p:nvSpPr>
          <p:cNvPr id="3" name="ノート プレースホルダー 2"/>
          <p:cNvSpPr>
            <a:spLocks noGrp="1"/>
          </p:cNvSpPr>
          <p:nvPr>
            <p:ph type="body" idx="1"/>
          </p:nvPr>
        </p:nvSpPr>
        <p:spPr/>
        <p:txBody>
          <a:bodyPr/>
          <a:lstStyle/>
          <a:p>
            <a:r>
              <a:rPr kumimoji="1" lang="ja-JP" altLang="en-US" dirty="0" smtClean="0"/>
              <a:t>台所の生ごみは濡らさないように！</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4FD6FE-DCD8-4DB9-B8FF-D30F390EBB59}" type="slidenum">
              <a:rPr kumimoji="1" lang="ja-JP" altLang="en-US" smtClean="0"/>
              <a:t>24</a:t>
            </a:fld>
            <a:endParaRPr kumimoji="1" lang="ja-JP" altLang="en-US"/>
          </a:p>
        </p:txBody>
      </p:sp>
    </p:spTree>
    <p:extLst>
      <p:ext uri="{BB962C8B-B14F-4D97-AF65-F5344CB8AC3E}">
        <p14:creationId xmlns:p14="http://schemas.microsoft.com/office/powerpoint/2010/main" val="3199958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2" descr="C:\project\PPTtemplate\01_eco\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683568" y="1022871"/>
            <a:ext cx="7774632" cy="1902073"/>
          </a:xfrm>
        </p:spPr>
        <p:txBody>
          <a:bodyPr/>
          <a:lstStyle>
            <a:lvl1pPr algn="ctr">
              <a:defRPr b="1"/>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251520" y="4268688"/>
            <a:ext cx="8640960" cy="1896616"/>
          </a:xfrm>
        </p:spPr>
        <p:txBody>
          <a:bodyPr anchor="ctr">
            <a:normAutofit/>
          </a:bodyPr>
          <a:lstStyle>
            <a:lvl1pPr marL="0" indent="0" algn="ctr">
              <a:buNone/>
              <a:defRPr sz="2000">
                <a:solidFill>
                  <a:srgbClr val="3A1D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10B825AC-A3B8-43B3-8201-53C771A3C1E2}" type="datetime1">
              <a:rPr lang="ja-JP" altLang="en-US" smtClean="0"/>
              <a:pPr>
                <a:defRPr/>
              </a:pPr>
              <a:t>2017/1/20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sz="2400">
                <a:latin typeface="Century" pitchFamily="18" charset="0"/>
              </a:defRPr>
            </a:lvl1pPr>
          </a:lstStyle>
          <a:p>
            <a:pPr>
              <a:defRPr/>
            </a:pPr>
            <a:fld id="{CFB8CF97-D634-4C14-B00F-FD69D6A34956}" type="slidenum">
              <a:rPr lang="ja-JP" altLang="en-US" smtClean="0"/>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F2F530B-72EB-4804-978E-B171EE3C6A54}" type="datetime1">
              <a:rPr lang="ja-JP" altLang="en-US" smtClean="0"/>
              <a:pPr>
                <a:defRPr/>
              </a:pPr>
              <a:t>2017/1/20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9183F98-9623-48EE-9377-7D2ADA2E5358}"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36296" y="620689"/>
            <a:ext cx="1224136" cy="4608512"/>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3568" y="620689"/>
            <a:ext cx="6379840" cy="460851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7339CDC-5893-43FA-B99F-ACDA870FD3C8}" type="datetime1">
              <a:rPr lang="ja-JP" altLang="en-US" smtClean="0"/>
              <a:pPr>
                <a:defRPr/>
              </a:pPr>
              <a:t>2017/1/20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D3CC6C1-FDBE-46DE-9472-8D1751E9ABAB}"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8FA54804-512F-48E3-BFCE-2D93A6A629E7}" type="datetime1">
              <a:rPr lang="ja-JP" altLang="en-US" smtClean="0"/>
              <a:pPr>
                <a:defRPr/>
              </a:pPr>
              <a:t>2017/1/20</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sz="1600"/>
            </a:lvl1pPr>
          </a:lstStyle>
          <a:p>
            <a:pPr>
              <a:defRPr/>
            </a:pPr>
            <a:fld id="{6D274757-CA07-428A-8498-D2A8DED8004B}" type="slidenum">
              <a:rPr lang="en-US" altLang="ja-JP" smtClean="0"/>
              <a:pPr>
                <a:defRPr/>
              </a:pPr>
              <a:t>‹#›</a:t>
            </a:fld>
            <a:endParaRPr lang="en-US" altLang="ja-JP" dirty="0"/>
          </a:p>
        </p:txBody>
      </p:sp>
    </p:spTree>
    <p:extLst>
      <p:ext uri="{BB962C8B-B14F-4D97-AF65-F5344CB8AC3E}">
        <p14:creationId xmlns:p14="http://schemas.microsoft.com/office/powerpoint/2010/main" val="200123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6E2EFAB-5D64-4C1E-BA3D-92C1E5B0D72B}" type="datetime1">
              <a:rPr lang="ja-JP" altLang="en-US" smtClean="0"/>
              <a:pPr>
                <a:defRPr/>
              </a:pPr>
              <a:t>2017/1/20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1325CBA-536C-4A82-8D10-1879947D0B23}"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4" name="Picture 2" descr="C:\project\PPTtemplate\01_eco\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1196752"/>
            <a:ext cx="7772400" cy="1512168"/>
          </a:xfrm>
        </p:spPr>
        <p:txBody>
          <a:bodyPr/>
          <a:lstStyle>
            <a:lvl1pPr algn="ctr">
              <a:defRPr sz="3200" b="1" cap="all"/>
            </a:lvl1pPr>
          </a:lstStyle>
          <a:p>
            <a:r>
              <a:rPr lang="ja-JP" altLang="en-US" smtClean="0"/>
              <a:t>マスター タイトルの書式設定</a:t>
            </a:r>
            <a:endParaRPr lang="ja-JP" altLang="en-US" dirty="0"/>
          </a:p>
        </p:txBody>
      </p:sp>
      <p:sp>
        <p:nvSpPr>
          <p:cNvPr id="3" name="テキスト プレースホルダ 2"/>
          <p:cNvSpPr>
            <a:spLocks noGrp="1"/>
          </p:cNvSpPr>
          <p:nvPr>
            <p:ph type="body" idx="1"/>
          </p:nvPr>
        </p:nvSpPr>
        <p:spPr>
          <a:xfrm>
            <a:off x="251520" y="4221088"/>
            <a:ext cx="8640959" cy="1944216"/>
          </a:xfrm>
        </p:spPr>
        <p:txBody>
          <a:bodyPr anchor="ctr"/>
          <a:lstStyle>
            <a:lvl1pPr marL="0" indent="0" algn="ctr">
              <a:buNone/>
              <a:defRPr sz="2000">
                <a:solidFill>
                  <a:srgbClr val="3A1D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85E0152-586F-4DB6-8E10-F6CE7851EDEB}" type="datetime1">
              <a:rPr lang="ja-JP" altLang="en-US" smtClean="0"/>
              <a:pPr>
                <a:defRPr/>
              </a:pPr>
              <a:t>2017/1/20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C5B6D48-74B6-4310-B86B-A9AE9B5AE5CA}"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8" name="コンテンツ プレースホルダ 2"/>
          <p:cNvSpPr>
            <a:spLocks noGrp="1"/>
          </p:cNvSpPr>
          <p:nvPr>
            <p:ph idx="1"/>
          </p:nvPr>
        </p:nvSpPr>
        <p:spPr>
          <a:xfrm>
            <a:off x="611560" y="620687"/>
            <a:ext cx="3816424" cy="446449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9" name="コンテンツ プレースホルダ 2"/>
          <p:cNvSpPr>
            <a:spLocks noGrp="1"/>
          </p:cNvSpPr>
          <p:nvPr>
            <p:ph idx="13"/>
          </p:nvPr>
        </p:nvSpPr>
        <p:spPr>
          <a:xfrm>
            <a:off x="4716016" y="620688"/>
            <a:ext cx="3816424" cy="446449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日付プレースホルダ 3"/>
          <p:cNvSpPr>
            <a:spLocks noGrp="1"/>
          </p:cNvSpPr>
          <p:nvPr>
            <p:ph type="dt" sz="half" idx="14"/>
          </p:nvPr>
        </p:nvSpPr>
        <p:spPr/>
        <p:txBody>
          <a:bodyPr/>
          <a:lstStyle>
            <a:lvl1pPr>
              <a:defRPr/>
            </a:lvl1pPr>
          </a:lstStyle>
          <a:p>
            <a:pPr>
              <a:defRPr/>
            </a:pPr>
            <a:fld id="{75732C45-4761-46B4-8561-6759AF42A6B2}" type="datetime1">
              <a:rPr lang="ja-JP" altLang="en-US" smtClean="0"/>
              <a:pPr>
                <a:defRPr/>
              </a:pPr>
              <a:t>2017/1/20</a:t>
            </a:fld>
            <a:endParaRPr lang="ja-JP" altLang="en-US"/>
          </a:p>
        </p:txBody>
      </p:sp>
      <p:sp>
        <p:nvSpPr>
          <p:cNvPr id="6" name="フッター プレースホルダ 4"/>
          <p:cNvSpPr>
            <a:spLocks noGrp="1"/>
          </p:cNvSpPr>
          <p:nvPr>
            <p:ph type="ftr" sz="quarter" idx="15"/>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6"/>
          </p:nvPr>
        </p:nvSpPr>
        <p:spPr/>
        <p:txBody>
          <a:bodyPr/>
          <a:lstStyle>
            <a:lvl1pPr>
              <a:defRPr/>
            </a:lvl1pPr>
          </a:lstStyle>
          <a:p>
            <a:pPr>
              <a:defRPr/>
            </a:pPr>
            <a:fld id="{626907C0-D155-4D40-8FF4-7E06B9C74631}"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7" name="角丸四角形 6"/>
          <p:cNvSpPr/>
          <p:nvPr userDrawn="1"/>
        </p:nvSpPr>
        <p:spPr>
          <a:xfrm>
            <a:off x="611188" y="620713"/>
            <a:ext cx="3816350"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角丸四角形 7"/>
          <p:cNvSpPr/>
          <p:nvPr userDrawn="1"/>
        </p:nvSpPr>
        <p:spPr>
          <a:xfrm>
            <a:off x="4716463" y="620713"/>
            <a:ext cx="3816350"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10" name="コンテンツ プレースホルダ 2"/>
          <p:cNvSpPr>
            <a:spLocks noGrp="1"/>
          </p:cNvSpPr>
          <p:nvPr>
            <p:ph idx="13"/>
          </p:nvPr>
        </p:nvSpPr>
        <p:spPr>
          <a:xfrm>
            <a:off x="611560" y="1052735"/>
            <a:ext cx="3816424" cy="403244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 name="コンテンツ プレースホルダ 2"/>
          <p:cNvSpPr>
            <a:spLocks noGrp="1"/>
          </p:cNvSpPr>
          <p:nvPr>
            <p:ph idx="14"/>
          </p:nvPr>
        </p:nvSpPr>
        <p:spPr>
          <a:xfrm>
            <a:off x="4716016" y="1052736"/>
            <a:ext cx="3816424" cy="403244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テキスト プレースホルダ 2"/>
          <p:cNvSpPr>
            <a:spLocks noGrp="1"/>
          </p:cNvSpPr>
          <p:nvPr>
            <p:ph type="body" idx="1"/>
          </p:nvPr>
        </p:nvSpPr>
        <p:spPr>
          <a:xfrm>
            <a:off x="611560" y="620688"/>
            <a:ext cx="3816424" cy="360040"/>
          </a:xfrm>
        </p:spPr>
        <p:txBody>
          <a:bodyPr anchor="ctr">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4" name="テキスト プレースホルダ 2"/>
          <p:cNvSpPr>
            <a:spLocks noGrp="1"/>
          </p:cNvSpPr>
          <p:nvPr>
            <p:ph type="body" idx="15"/>
          </p:nvPr>
        </p:nvSpPr>
        <p:spPr>
          <a:xfrm>
            <a:off x="4716016" y="620688"/>
            <a:ext cx="3816424" cy="360040"/>
          </a:xfrm>
        </p:spPr>
        <p:txBody>
          <a:bodyPr anchor="ctr">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9" name="日付プレースホルダ 6"/>
          <p:cNvSpPr>
            <a:spLocks noGrp="1"/>
          </p:cNvSpPr>
          <p:nvPr>
            <p:ph type="dt" sz="half" idx="16"/>
          </p:nvPr>
        </p:nvSpPr>
        <p:spPr/>
        <p:txBody>
          <a:bodyPr/>
          <a:lstStyle>
            <a:lvl1pPr>
              <a:defRPr/>
            </a:lvl1pPr>
          </a:lstStyle>
          <a:p>
            <a:pPr>
              <a:defRPr/>
            </a:pPr>
            <a:fld id="{0133DB65-812B-401D-8274-3218E983D69B}" type="datetime1">
              <a:rPr lang="ja-JP" altLang="en-US" smtClean="0"/>
              <a:pPr>
                <a:defRPr/>
              </a:pPr>
              <a:t>2017/1/20</a:t>
            </a:fld>
            <a:endParaRPr lang="ja-JP" altLang="en-US"/>
          </a:p>
        </p:txBody>
      </p:sp>
      <p:sp>
        <p:nvSpPr>
          <p:cNvPr id="12" name="フッター プレースホルダ 7"/>
          <p:cNvSpPr>
            <a:spLocks noGrp="1"/>
          </p:cNvSpPr>
          <p:nvPr>
            <p:ph type="ftr" sz="quarter" idx="17"/>
          </p:nvPr>
        </p:nvSpPr>
        <p:spPr/>
        <p:txBody>
          <a:bodyPr/>
          <a:lstStyle>
            <a:lvl1pPr>
              <a:defRPr/>
            </a:lvl1pPr>
          </a:lstStyle>
          <a:p>
            <a:pPr>
              <a:defRPr/>
            </a:pPr>
            <a:endParaRPr lang="ja-JP" altLang="en-US"/>
          </a:p>
        </p:txBody>
      </p:sp>
      <p:sp>
        <p:nvSpPr>
          <p:cNvPr id="13" name="スライド番号プレースホルダ 8"/>
          <p:cNvSpPr>
            <a:spLocks noGrp="1"/>
          </p:cNvSpPr>
          <p:nvPr>
            <p:ph type="sldNum" sz="quarter" idx="18"/>
          </p:nvPr>
        </p:nvSpPr>
        <p:spPr/>
        <p:txBody>
          <a:bodyPr/>
          <a:lstStyle>
            <a:lvl1pPr>
              <a:defRPr/>
            </a:lvl1pPr>
          </a:lstStyle>
          <a:p>
            <a:pPr>
              <a:defRPr/>
            </a:pPr>
            <a:fld id="{3BD51213-DF84-4E60-97E9-803D6A75649A}"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855384C-75A1-475D-BD5D-6BD057D25DC5}" type="datetime1">
              <a:rPr lang="ja-JP" altLang="en-US" smtClean="0"/>
              <a:pPr>
                <a:defRPr/>
              </a:pPr>
              <a:t>2017/1/20</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725A5AE8-7617-4247-8C3A-8A5C975A1EBA}"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ECEFDC8C-FE3D-4599-BC6C-9B99AFBAD5D0}" type="datetime1">
              <a:rPr lang="ja-JP" altLang="en-US" smtClean="0"/>
              <a:pPr>
                <a:defRPr/>
              </a:pPr>
              <a:t>2017/1/20</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D188FF56-F4EB-4C56-9D08-1DE688712EF4}"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
        <p:nvSpPr>
          <p:cNvPr id="5" name="角丸四角形 4"/>
          <p:cNvSpPr/>
          <p:nvPr userDrawn="1"/>
        </p:nvSpPr>
        <p:spPr>
          <a:xfrm>
            <a:off x="611188" y="620713"/>
            <a:ext cx="2881312"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 name="テキスト プレースホルダ 3"/>
          <p:cNvSpPr>
            <a:spLocks noGrp="1"/>
          </p:cNvSpPr>
          <p:nvPr>
            <p:ph type="body" sz="half" idx="2"/>
          </p:nvPr>
        </p:nvSpPr>
        <p:spPr>
          <a:xfrm>
            <a:off x="611560" y="1052737"/>
            <a:ext cx="2853953" cy="4032448"/>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8" name="コンテンツ プレースホルダ 2"/>
          <p:cNvSpPr>
            <a:spLocks noGrp="1"/>
          </p:cNvSpPr>
          <p:nvPr>
            <p:ph idx="13"/>
          </p:nvPr>
        </p:nvSpPr>
        <p:spPr>
          <a:xfrm>
            <a:off x="3779912" y="620688"/>
            <a:ext cx="4752528" cy="446449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10" name="テキスト プレースホルダ 2"/>
          <p:cNvSpPr>
            <a:spLocks noGrp="1"/>
          </p:cNvSpPr>
          <p:nvPr>
            <p:ph type="body" idx="1"/>
          </p:nvPr>
        </p:nvSpPr>
        <p:spPr>
          <a:xfrm>
            <a:off x="611560" y="620688"/>
            <a:ext cx="2880320" cy="360040"/>
          </a:xfrm>
        </p:spPr>
        <p:txBody>
          <a:bodyPr anchor="ctr">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日付プレースホルダ 4"/>
          <p:cNvSpPr>
            <a:spLocks noGrp="1"/>
          </p:cNvSpPr>
          <p:nvPr>
            <p:ph type="dt" sz="half" idx="14"/>
          </p:nvPr>
        </p:nvSpPr>
        <p:spPr/>
        <p:txBody>
          <a:bodyPr/>
          <a:lstStyle>
            <a:lvl1pPr>
              <a:defRPr/>
            </a:lvl1pPr>
          </a:lstStyle>
          <a:p>
            <a:pPr>
              <a:defRPr/>
            </a:pPr>
            <a:fld id="{FF5F98B9-8296-4399-8838-9879E7302E8B}" type="datetime1">
              <a:rPr lang="ja-JP" altLang="en-US" smtClean="0"/>
              <a:pPr>
                <a:defRPr/>
              </a:pPr>
              <a:t>2017/1/20</a:t>
            </a:fld>
            <a:endParaRPr lang="ja-JP" altLang="en-US"/>
          </a:p>
        </p:txBody>
      </p:sp>
      <p:sp>
        <p:nvSpPr>
          <p:cNvPr id="7" name="フッター プレースホルダ 5"/>
          <p:cNvSpPr>
            <a:spLocks noGrp="1"/>
          </p:cNvSpPr>
          <p:nvPr>
            <p:ph type="ftr" sz="quarter" idx="15"/>
          </p:nvPr>
        </p:nvSpPr>
        <p:spPr/>
        <p:txBody>
          <a:bodyPr/>
          <a:lstStyle>
            <a:lvl1pPr>
              <a:defRPr/>
            </a:lvl1pPr>
          </a:lstStyle>
          <a:p>
            <a:pPr>
              <a:defRPr/>
            </a:pPr>
            <a:endParaRPr lang="ja-JP" altLang="en-US"/>
          </a:p>
        </p:txBody>
      </p:sp>
      <p:sp>
        <p:nvSpPr>
          <p:cNvPr id="9" name="スライド番号プレースホルダ 6"/>
          <p:cNvSpPr>
            <a:spLocks noGrp="1"/>
          </p:cNvSpPr>
          <p:nvPr>
            <p:ph type="sldNum" sz="quarter" idx="16"/>
          </p:nvPr>
        </p:nvSpPr>
        <p:spPr/>
        <p:txBody>
          <a:bodyPr/>
          <a:lstStyle>
            <a:lvl1pPr>
              <a:defRPr/>
            </a:lvl1pPr>
          </a:lstStyle>
          <a:p>
            <a:pPr>
              <a:defRPr/>
            </a:pPr>
            <a:fld id="{46CF093F-F3CD-46B3-A7A1-C88E063F43F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sp>
        <p:nvSpPr>
          <p:cNvPr id="3" name="図プレースホルダ 2"/>
          <p:cNvSpPr>
            <a:spLocks noGrp="1"/>
          </p:cNvSpPr>
          <p:nvPr>
            <p:ph type="pic" idx="1"/>
          </p:nvPr>
        </p:nvSpPr>
        <p:spPr>
          <a:xfrm>
            <a:off x="611560" y="612774"/>
            <a:ext cx="4824536" cy="4472409"/>
          </a:xfrm>
        </p:spPr>
        <p:txBody>
          <a:bodyPr rtlCol="0" anchor="b">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8" name="テキスト プレースホルダ 3"/>
          <p:cNvSpPr>
            <a:spLocks noGrp="1"/>
          </p:cNvSpPr>
          <p:nvPr>
            <p:ph type="body" sz="half" idx="2"/>
          </p:nvPr>
        </p:nvSpPr>
        <p:spPr>
          <a:xfrm>
            <a:off x="5652120" y="620688"/>
            <a:ext cx="2853953" cy="446449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9" name="タイトル 1"/>
          <p:cNvSpPr>
            <a:spLocks noGrp="1"/>
          </p:cNvSpPr>
          <p:nvPr>
            <p:ph type="title"/>
          </p:nvPr>
        </p:nvSpPr>
        <p:spPr>
          <a:xfrm>
            <a:off x="457200" y="5589240"/>
            <a:ext cx="8229600" cy="576064"/>
          </a:xfrm>
        </p:spPr>
        <p:txBody>
          <a:bodyPr/>
          <a:lstStyle/>
          <a:p>
            <a:r>
              <a:rPr lang="ja-JP" altLang="en-US" smtClean="0"/>
              <a:t>マスター タイトルの書式設定</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A282E22-BF0F-4054-8B52-9B16E3F5B3C3}" type="datetime1">
              <a:rPr lang="ja-JP" altLang="en-US" smtClean="0"/>
              <a:pPr>
                <a:defRPr/>
              </a:pPr>
              <a:t>2017/1/20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7883B269-DB9E-487A-9FED-63E1197FC78B}"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90000"/>
          </a:srgbClr>
        </a:solidFill>
        <a:effectLst/>
      </p:bgPr>
    </p:bg>
    <p:spTree>
      <p:nvGrpSpPr>
        <p:cNvPr id="1" name=""/>
        <p:cNvGrpSpPr/>
        <p:nvPr/>
      </p:nvGrpSpPr>
      <p:grpSpPr>
        <a:xfrm>
          <a:off x="0" y="0"/>
          <a:ext cx="0" cy="0"/>
          <a:chOff x="0" y="0"/>
          <a:chExt cx="0" cy="0"/>
        </a:xfrm>
      </p:grpSpPr>
      <p:pic>
        <p:nvPicPr>
          <p:cNvPr id="1026" name="Picture 3" descr="C:\project\PPTtemplate\01_eco\Normal.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タイトル プレースホルダ 1"/>
          <p:cNvSpPr>
            <a:spLocks noGrp="1"/>
          </p:cNvSpPr>
          <p:nvPr>
            <p:ph type="title"/>
          </p:nvPr>
        </p:nvSpPr>
        <p:spPr bwMode="auto">
          <a:xfrm>
            <a:off x="457200" y="5589588"/>
            <a:ext cx="8229600"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8" name="テキスト プレースホルダ 2"/>
          <p:cNvSpPr>
            <a:spLocks noGrp="1"/>
          </p:cNvSpPr>
          <p:nvPr>
            <p:ph type="body" idx="1"/>
          </p:nvPr>
        </p:nvSpPr>
        <p:spPr bwMode="auto">
          <a:xfrm>
            <a:off x="611188" y="620713"/>
            <a:ext cx="792162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107950" y="64928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ea typeface="+mn-ea"/>
              </a:defRPr>
            </a:lvl1pPr>
          </a:lstStyle>
          <a:p>
            <a:pPr>
              <a:defRPr/>
            </a:pPr>
            <a:fld id="{662FC2EC-D33F-4D31-85A8-6B11EC3512EB}" type="datetime1">
              <a:rPr lang="ja-JP" altLang="en-US" smtClean="0"/>
              <a:pPr>
                <a:defRPr/>
              </a:pPr>
              <a:t>2017/1/20</a:t>
            </a:fld>
            <a:endParaRPr lang="ja-JP" altLang="en-US"/>
          </a:p>
        </p:txBody>
      </p:sp>
      <p:sp>
        <p:nvSpPr>
          <p:cNvPr id="5" name="フッター プレースホルダ 4"/>
          <p:cNvSpPr>
            <a:spLocks noGrp="1"/>
          </p:cNvSpPr>
          <p:nvPr>
            <p:ph type="ftr" sz="quarter" idx="3"/>
          </p:nvPr>
        </p:nvSpPr>
        <p:spPr>
          <a:xfrm>
            <a:off x="2268538" y="6492875"/>
            <a:ext cx="6624637"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732588" y="6237288"/>
            <a:ext cx="2133600" cy="215900"/>
          </a:xfrm>
          <a:prstGeom prst="rect">
            <a:avLst/>
          </a:prstGeom>
        </p:spPr>
        <p:txBody>
          <a:bodyPr vert="horz" lIns="91440" tIns="45720" rIns="91440" bIns="45720" rtlCol="0" anchor="ctr"/>
          <a:lstStyle>
            <a:lvl1pPr algn="r" fontAlgn="auto">
              <a:spcBef>
                <a:spcPts val="0"/>
              </a:spcBef>
              <a:spcAft>
                <a:spcPts val="0"/>
              </a:spcAft>
              <a:defRPr sz="1200">
                <a:solidFill>
                  <a:srgbClr val="3A1D00"/>
                </a:solidFill>
                <a:latin typeface="+mn-lt"/>
                <a:ea typeface="+mn-ea"/>
              </a:defRPr>
            </a:lvl1pPr>
          </a:lstStyle>
          <a:p>
            <a:pPr>
              <a:defRPr/>
            </a:pPr>
            <a:fld id="{4513A82B-8337-4310-B938-6F672E95EE0C}"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6" r:id="rId1"/>
    <p:sldLayoutId id="2147483679" r:id="rId2"/>
    <p:sldLayoutId id="2147483687" r:id="rId3"/>
    <p:sldLayoutId id="2147483680" r:id="rId4"/>
    <p:sldLayoutId id="2147483688" r:id="rId5"/>
    <p:sldLayoutId id="2147483681" r:id="rId6"/>
    <p:sldLayoutId id="2147483682" r:id="rId7"/>
    <p:sldLayoutId id="2147483689" r:id="rId8"/>
    <p:sldLayoutId id="2147483683" r:id="rId9"/>
    <p:sldLayoutId id="2147483684" r:id="rId10"/>
    <p:sldLayoutId id="2147483685" r:id="rId11"/>
    <p:sldLayoutId id="2147483703" r:id="rId12"/>
  </p:sldLayoutIdLst>
  <p:hf hdr="0" ftr="0" dt="0"/>
  <p:txStyles>
    <p:titleStyle>
      <a:lvl1pPr algn="l" rtl="0" eaLnBrk="1" fontAlgn="base" hangingPunct="1">
        <a:spcBef>
          <a:spcPct val="0"/>
        </a:spcBef>
        <a:spcAft>
          <a:spcPct val="0"/>
        </a:spcAft>
        <a:defRPr kumimoji="1" sz="3200" b="1" kern="1200">
          <a:solidFill>
            <a:srgbClr val="3A1D00"/>
          </a:solidFill>
          <a:latin typeface="+mj-lt"/>
          <a:ea typeface="+mj-ea"/>
          <a:cs typeface="+mj-cs"/>
        </a:defRPr>
      </a:lvl1pPr>
      <a:lvl2pPr algn="l" rtl="0" eaLnBrk="1" fontAlgn="base" hangingPunct="1">
        <a:spcBef>
          <a:spcPct val="0"/>
        </a:spcBef>
        <a:spcAft>
          <a:spcPct val="0"/>
        </a:spcAft>
        <a:defRPr kumimoji="1" sz="3200" b="1">
          <a:solidFill>
            <a:srgbClr val="3A1D00"/>
          </a:solidFill>
          <a:latin typeface="Calibri" pitchFamily="34" charset="0"/>
          <a:ea typeface="ＭＳ Ｐゴシック" charset="-128"/>
        </a:defRPr>
      </a:lvl2pPr>
      <a:lvl3pPr algn="l" rtl="0" eaLnBrk="1" fontAlgn="base" hangingPunct="1">
        <a:spcBef>
          <a:spcPct val="0"/>
        </a:spcBef>
        <a:spcAft>
          <a:spcPct val="0"/>
        </a:spcAft>
        <a:defRPr kumimoji="1" sz="3200" b="1">
          <a:solidFill>
            <a:srgbClr val="3A1D00"/>
          </a:solidFill>
          <a:latin typeface="Calibri" pitchFamily="34" charset="0"/>
          <a:ea typeface="ＭＳ Ｐゴシック" charset="-128"/>
        </a:defRPr>
      </a:lvl3pPr>
      <a:lvl4pPr algn="l" rtl="0" eaLnBrk="1" fontAlgn="base" hangingPunct="1">
        <a:spcBef>
          <a:spcPct val="0"/>
        </a:spcBef>
        <a:spcAft>
          <a:spcPct val="0"/>
        </a:spcAft>
        <a:defRPr kumimoji="1" sz="3200" b="1">
          <a:solidFill>
            <a:srgbClr val="3A1D00"/>
          </a:solidFill>
          <a:latin typeface="Calibri" pitchFamily="34" charset="0"/>
          <a:ea typeface="ＭＳ Ｐゴシック" charset="-128"/>
        </a:defRPr>
      </a:lvl4pPr>
      <a:lvl5pPr algn="l" rtl="0" eaLnBrk="1" fontAlgn="base" hangingPunct="1">
        <a:spcBef>
          <a:spcPct val="0"/>
        </a:spcBef>
        <a:spcAft>
          <a:spcPct val="0"/>
        </a:spcAft>
        <a:defRPr kumimoji="1" sz="3200" b="1">
          <a:solidFill>
            <a:srgbClr val="3A1D00"/>
          </a:solidFill>
          <a:latin typeface="Calibri" pitchFamily="34" charset="0"/>
          <a:ea typeface="ＭＳ Ｐゴシック" charset="-128"/>
        </a:defRPr>
      </a:lvl5pPr>
      <a:lvl6pPr marL="4572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6pPr>
      <a:lvl7pPr marL="9144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7pPr>
      <a:lvl8pPr marL="13716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8pPr>
      <a:lvl9pPr marL="1828800" algn="l" rtl="0" eaLnBrk="1" fontAlgn="base" hangingPunct="1">
        <a:spcBef>
          <a:spcPct val="0"/>
        </a:spcBef>
        <a:spcAft>
          <a:spcPct val="0"/>
        </a:spcAft>
        <a:defRPr kumimoji="1" sz="3200" b="1">
          <a:solidFill>
            <a:srgbClr val="3A1D00"/>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2000" kern="1200">
          <a:solidFill>
            <a:srgbClr val="3A1D00"/>
          </a:solidFill>
          <a:latin typeface="+mn-lt"/>
          <a:ea typeface="+mn-ea"/>
          <a:cs typeface="+mn-cs"/>
        </a:defRPr>
      </a:lvl1pPr>
      <a:lvl2pPr marL="742950" indent="-285750" algn="l" rtl="0" eaLnBrk="1" fontAlgn="base" hangingPunct="1">
        <a:spcBef>
          <a:spcPct val="20000"/>
        </a:spcBef>
        <a:spcAft>
          <a:spcPct val="0"/>
        </a:spcAft>
        <a:buFont typeface="Arial" charset="0"/>
        <a:buChar char="–"/>
        <a:defRPr kumimoji="1" kern="1200">
          <a:solidFill>
            <a:srgbClr val="3A1D0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umimoji="1" sz="1600" kern="1200">
          <a:solidFill>
            <a:srgbClr val="3A1D00"/>
          </a:solidFill>
          <a:latin typeface="+mn-lt"/>
          <a:ea typeface="+mn-ea"/>
          <a:cs typeface="+mn-cs"/>
        </a:defRPr>
      </a:lvl3pPr>
      <a:lvl4pPr marL="1600200" indent="-228600" algn="l" rtl="0" eaLnBrk="1" fontAlgn="base" hangingPunct="1">
        <a:spcBef>
          <a:spcPct val="20000"/>
        </a:spcBef>
        <a:spcAft>
          <a:spcPct val="0"/>
        </a:spcAft>
        <a:buFont typeface="Arial" charset="0"/>
        <a:buChar char="–"/>
        <a:defRPr kumimoji="1" sz="1400" kern="1200">
          <a:solidFill>
            <a:srgbClr val="3A1D00"/>
          </a:solidFill>
          <a:latin typeface="+mn-lt"/>
          <a:ea typeface="+mn-ea"/>
          <a:cs typeface="+mn-cs"/>
        </a:defRPr>
      </a:lvl4pPr>
      <a:lvl5pPr marL="2057400" indent="-228600" algn="l" rtl="0" eaLnBrk="1" fontAlgn="base" hangingPunct="1">
        <a:spcBef>
          <a:spcPct val="20000"/>
        </a:spcBef>
        <a:spcAft>
          <a:spcPct val="0"/>
        </a:spcAft>
        <a:buFont typeface="Arial" charset="0"/>
        <a:buChar char="»"/>
        <a:defRPr kumimoji="1" sz="1200" kern="1200">
          <a:solidFill>
            <a:srgbClr val="3A1D00"/>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生ごみの水分減量</a:t>
            </a:r>
            <a:r>
              <a:rPr kumimoji="1" lang="en-US" altLang="ja-JP" dirty="0" smtClean="0"/>
              <a:t/>
            </a:r>
            <a:br>
              <a:rPr kumimoji="1" lang="en-US" altLang="ja-JP" dirty="0" smtClean="0"/>
            </a:br>
            <a:r>
              <a:rPr kumimoji="1" lang="ja-JP" altLang="en-US" dirty="0" smtClean="0"/>
              <a:t>～</a:t>
            </a:r>
            <a:r>
              <a:rPr kumimoji="1" lang="ja-JP" altLang="en-US" sz="2800" dirty="0" smtClean="0"/>
              <a:t>身近でできる温暖化対策～</a:t>
            </a:r>
            <a:endParaRPr kumimoji="1" lang="ja-JP" altLang="en-US" sz="2800" dirty="0"/>
          </a:p>
        </p:txBody>
      </p:sp>
      <p:sp>
        <p:nvSpPr>
          <p:cNvPr id="3" name="サブタイトル 2"/>
          <p:cNvSpPr>
            <a:spLocks noGrp="1"/>
          </p:cNvSpPr>
          <p:nvPr>
            <p:ph type="subTitle" idx="1"/>
          </p:nvPr>
        </p:nvSpPr>
        <p:spPr/>
        <p:txBody>
          <a:bodyPr/>
          <a:lstStyle/>
          <a:p>
            <a:r>
              <a:rPr lang="ja-JP" altLang="en-US" dirty="0" smtClean="0"/>
              <a:t>　　　　　　　　　　　　　　　　　　　　　　　　　　　　　</a:t>
            </a:r>
            <a:r>
              <a:rPr lang="ja-JP" altLang="en-US" smtClean="0"/>
              <a:t>２０１７年１月２</a:t>
            </a:r>
            <a:r>
              <a:rPr lang="ja-JP" altLang="en-US"/>
              <a:t>１</a:t>
            </a:r>
            <a:r>
              <a:rPr lang="ja-JP" altLang="en-US" smtClean="0"/>
              <a:t>日</a:t>
            </a:r>
            <a:endParaRPr lang="en-US" altLang="ja-JP" dirty="0" smtClean="0"/>
          </a:p>
          <a:p>
            <a:r>
              <a:rPr kumimoji="1" lang="ja-JP" altLang="en-US" dirty="0" smtClean="0"/>
              <a:t>　　　　　　　　　　　　　　　　　　　　　　　　　　　　小手指まちづくりセンター</a:t>
            </a:r>
            <a:endParaRPr kumimoji="1" lang="en-US" altLang="ja-JP" dirty="0" smtClean="0"/>
          </a:p>
          <a:p>
            <a:r>
              <a:rPr lang="ja-JP" altLang="en-US" dirty="0" smtClean="0"/>
              <a:t>　　　　　　　　　　　　　　　　　　　　　　　　　　　　　　　　　　　　　　菊一　敦子</a:t>
            </a:r>
            <a:endParaRPr lang="en-US" altLang="ja-JP" dirty="0" smtClean="0"/>
          </a:p>
          <a:p>
            <a:r>
              <a:rPr lang="ja-JP" altLang="en-US" dirty="0" smtClean="0"/>
              <a:t>　　　　　　　　　　　　　　　資料提供：</a:t>
            </a:r>
            <a:r>
              <a:rPr lang="en-US" altLang="ja-JP" dirty="0" smtClean="0"/>
              <a:t>NPO</a:t>
            </a:r>
            <a:r>
              <a:rPr lang="ja-JP" altLang="en-US" dirty="0" smtClean="0"/>
              <a:t>法人生ごみリサイクル全国ネットワーク</a:t>
            </a:r>
            <a:endParaRPr kumimoji="1" lang="ja-JP" altLang="en-US" dirty="0"/>
          </a:p>
        </p:txBody>
      </p:sp>
    </p:spTree>
    <p:extLst>
      <p:ext uri="{BB962C8B-B14F-4D97-AF65-F5344CB8AC3E}">
        <p14:creationId xmlns:p14="http://schemas.microsoft.com/office/powerpoint/2010/main" val="249548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395536" y="548829"/>
            <a:ext cx="8352928" cy="647923"/>
          </a:xfrm>
        </p:spPr>
        <p:txBody>
          <a:bodyPr/>
          <a:lstStyle/>
          <a:p>
            <a:pPr algn="ctr"/>
            <a:r>
              <a:rPr lang="ja-JP" altLang="en-US" sz="1800" b="1" dirty="0" smtClean="0">
                <a:solidFill>
                  <a:schemeClr val="tx1"/>
                </a:solidFill>
                <a:latin typeface="HG丸ｺﾞｼｯｸM-PRO" pitchFamily="50" charset="-128"/>
                <a:ea typeface="HG丸ｺﾞｼｯｸM-PRO" pitchFamily="50" charset="-128"/>
              </a:rPr>
              <a:t>台所での</a:t>
            </a:r>
            <a:r>
              <a:rPr lang="ja-JP" altLang="en-US" b="1" dirty="0" smtClean="0">
                <a:solidFill>
                  <a:schemeClr val="tx1"/>
                </a:solidFill>
                <a:latin typeface="HG丸ｺﾞｼｯｸM-PRO" pitchFamily="50" charset="-128"/>
                <a:ea typeface="HG丸ｺﾞｼｯｸM-PRO" pitchFamily="50" charset="-128"/>
              </a:rPr>
              <a:t>生ごみ扱い方による含水率の変化</a:t>
            </a:r>
          </a:p>
        </p:txBody>
      </p:sp>
      <p:sp>
        <p:nvSpPr>
          <p:cNvPr id="18435" name="コンテンツ プレースホルダ 2"/>
          <p:cNvSpPr>
            <a:spLocks noGrp="1"/>
          </p:cNvSpPr>
          <p:nvPr>
            <p:ph idx="1"/>
          </p:nvPr>
        </p:nvSpPr>
        <p:spPr>
          <a:xfrm>
            <a:off x="467544" y="1412305"/>
            <a:ext cx="8208912" cy="3816895"/>
          </a:xfrm>
        </p:spPr>
        <p:txBody>
          <a:bodyPr/>
          <a:lstStyle/>
          <a:p>
            <a:pPr>
              <a:buFontTx/>
              <a:buNone/>
            </a:pPr>
            <a:r>
              <a:rPr lang="ja-JP" altLang="en-US" b="1" dirty="0" smtClean="0">
                <a:solidFill>
                  <a:schemeClr val="tx1"/>
                </a:solidFill>
                <a:latin typeface="HG丸ｺﾞｼｯｸM-PRO" pitchFamily="50" charset="-128"/>
                <a:ea typeface="HG丸ｺﾞｼｯｸM-PRO" pitchFamily="50" charset="-128"/>
              </a:rPr>
              <a:t>　　　試料：標準生ごみ</a:t>
            </a:r>
            <a:r>
              <a:rPr lang="en-US" altLang="ja-JP" b="1" dirty="0" smtClean="0">
                <a:solidFill>
                  <a:srgbClr val="0066FF"/>
                </a:solidFill>
                <a:latin typeface="HG丸ｺﾞｼｯｸM-PRO" pitchFamily="50" charset="-128"/>
                <a:ea typeface="HG丸ｺﾞｼｯｸM-PRO" pitchFamily="50" charset="-128"/>
              </a:rPr>
              <a:t>100</a:t>
            </a:r>
            <a:r>
              <a:rPr lang="ja-JP" altLang="en-US" b="1" dirty="0" smtClean="0">
                <a:solidFill>
                  <a:srgbClr val="0066FF"/>
                </a:solidFill>
                <a:latin typeface="HG丸ｺﾞｼｯｸM-PRO" pitchFamily="50" charset="-128"/>
                <a:ea typeface="HG丸ｺﾞｼｯｸM-PRO" pitchFamily="50" charset="-128"/>
              </a:rPr>
              <a:t>ｇ 　</a:t>
            </a:r>
            <a:r>
              <a:rPr lang="ja-JP" altLang="en-US" sz="1600" b="1" dirty="0" smtClean="0">
                <a:solidFill>
                  <a:srgbClr val="0066FF"/>
                </a:solidFill>
                <a:latin typeface="+mn-ea"/>
              </a:rPr>
              <a:t>含水率</a:t>
            </a:r>
            <a:r>
              <a:rPr lang="en-US" altLang="ja-JP" sz="1600" b="1" dirty="0" smtClean="0">
                <a:solidFill>
                  <a:srgbClr val="0066FF"/>
                </a:solidFill>
                <a:latin typeface="+mn-ea"/>
              </a:rPr>
              <a:t>80</a:t>
            </a:r>
            <a:r>
              <a:rPr lang="ja-JP" altLang="en-US" sz="1600" b="1" dirty="0" smtClean="0">
                <a:solidFill>
                  <a:srgbClr val="0066FF"/>
                </a:solidFill>
                <a:latin typeface="+mn-ea"/>
              </a:rPr>
              <a:t>％　</a:t>
            </a:r>
            <a:r>
              <a:rPr lang="ja-JP" altLang="en-US" sz="1600" b="1" dirty="0" smtClean="0">
                <a:solidFill>
                  <a:schemeClr val="tx1"/>
                </a:solidFill>
                <a:latin typeface="+mn-ea"/>
              </a:rPr>
              <a:t>（固形物</a:t>
            </a:r>
            <a:r>
              <a:rPr lang="en-US" altLang="ja-JP" sz="1600" b="1" dirty="0" smtClean="0">
                <a:solidFill>
                  <a:schemeClr val="tx1"/>
                </a:solidFill>
                <a:latin typeface="+mn-ea"/>
              </a:rPr>
              <a:t>20</a:t>
            </a:r>
            <a:r>
              <a:rPr lang="ja-JP" altLang="en-US" sz="1600" b="1" dirty="0" smtClean="0">
                <a:solidFill>
                  <a:schemeClr val="tx1"/>
                </a:solidFill>
                <a:latin typeface="+mn-ea"/>
              </a:rPr>
              <a:t>ｇ　　水分</a:t>
            </a:r>
            <a:r>
              <a:rPr lang="en-US" altLang="ja-JP" sz="1600" b="1" dirty="0" smtClean="0">
                <a:solidFill>
                  <a:schemeClr val="tx1"/>
                </a:solidFill>
                <a:latin typeface="+mn-ea"/>
              </a:rPr>
              <a:t>80</a:t>
            </a:r>
            <a:r>
              <a:rPr lang="ja-JP" altLang="en-US" sz="1600" b="1" dirty="0" smtClean="0">
                <a:solidFill>
                  <a:schemeClr val="tx1"/>
                </a:solidFill>
                <a:latin typeface="+mn-ea"/>
              </a:rPr>
              <a:t>ｇ） </a:t>
            </a:r>
            <a:endParaRPr lang="en-US" altLang="ja-JP" sz="1600" b="1" dirty="0" smtClean="0">
              <a:solidFill>
                <a:schemeClr val="tx1"/>
              </a:solidFill>
              <a:latin typeface="+mn-ea"/>
            </a:endParaRPr>
          </a:p>
          <a:p>
            <a:pPr>
              <a:buFontTx/>
              <a:buNone/>
            </a:pPr>
            <a:endParaRPr lang="en-US" altLang="ja-JP" sz="1600" b="1" dirty="0" smtClean="0">
              <a:solidFill>
                <a:schemeClr val="tx1"/>
              </a:solidFill>
              <a:latin typeface="+mn-ea"/>
            </a:endParaRPr>
          </a:p>
          <a:p>
            <a:pPr>
              <a:buFontTx/>
              <a:buNone/>
            </a:pPr>
            <a:r>
              <a:rPr lang="ja-JP" altLang="en-US" b="1" dirty="0" smtClean="0">
                <a:solidFill>
                  <a:schemeClr val="tx1"/>
                </a:solidFill>
                <a:latin typeface="HG丸ｺﾞｼｯｸM-PRO" pitchFamily="50" charset="-128"/>
                <a:ea typeface="HG丸ｺﾞｼｯｸM-PRO" pitchFamily="50" charset="-128"/>
              </a:rPr>
              <a:t>１</a:t>
            </a:r>
            <a:r>
              <a:rPr lang="ja-JP" altLang="en-US" b="1" dirty="0">
                <a:solidFill>
                  <a:schemeClr val="tx1"/>
                </a:solidFill>
                <a:latin typeface="HG丸ｺﾞｼｯｸM-PRO" pitchFamily="50" charset="-128"/>
                <a:ea typeface="HG丸ｺﾞｼｯｸM-PRO" pitchFamily="50" charset="-128"/>
              </a:rPr>
              <a:t>．</a:t>
            </a:r>
            <a:r>
              <a:rPr lang="ja-JP" altLang="en-US" b="1" dirty="0" smtClean="0">
                <a:solidFill>
                  <a:schemeClr val="tx1"/>
                </a:solidFill>
                <a:latin typeface="HG丸ｺﾞｼｯｸM-PRO" pitchFamily="50" charset="-128"/>
                <a:ea typeface="HG丸ｺﾞｼｯｸM-PRO" pitchFamily="50" charset="-128"/>
              </a:rPr>
              <a:t>慣例法で扱った生ごみ：</a:t>
            </a:r>
            <a:r>
              <a:rPr lang="ja-JP" altLang="en-US" sz="1600" b="1" dirty="0" smtClean="0">
                <a:solidFill>
                  <a:srgbClr val="0066FF"/>
                </a:solidFill>
                <a:latin typeface="+mn-ea"/>
              </a:rPr>
              <a:t>含水率　</a:t>
            </a:r>
            <a:r>
              <a:rPr lang="en-US" altLang="ja-JP" sz="1600" b="1" dirty="0" smtClean="0">
                <a:solidFill>
                  <a:srgbClr val="0066FF"/>
                </a:solidFill>
                <a:latin typeface="+mn-ea"/>
              </a:rPr>
              <a:t>8</a:t>
            </a:r>
            <a:r>
              <a:rPr lang="ja-JP" altLang="en-US" sz="1600" b="1" dirty="0" smtClean="0">
                <a:solidFill>
                  <a:srgbClr val="0066FF"/>
                </a:solidFill>
                <a:latin typeface="+mn-ea"/>
              </a:rPr>
              <a:t>４％</a:t>
            </a:r>
            <a:r>
              <a:rPr lang="ja-JP" altLang="en-US" sz="1600" b="1" dirty="0" smtClean="0">
                <a:solidFill>
                  <a:schemeClr val="tx1"/>
                </a:solidFill>
                <a:latin typeface="+mn-ea"/>
              </a:rPr>
              <a:t> （固形物</a:t>
            </a:r>
            <a:r>
              <a:rPr lang="en-US" altLang="ja-JP" sz="1600" b="1" dirty="0" smtClean="0">
                <a:solidFill>
                  <a:schemeClr val="tx1"/>
                </a:solidFill>
                <a:latin typeface="+mn-ea"/>
              </a:rPr>
              <a:t>20</a:t>
            </a:r>
            <a:r>
              <a:rPr lang="ja-JP" altLang="en-US" sz="1600" b="1" dirty="0" smtClean="0">
                <a:solidFill>
                  <a:schemeClr val="tx1"/>
                </a:solidFill>
                <a:latin typeface="+mn-ea"/>
              </a:rPr>
              <a:t>ｇ　　水分</a:t>
            </a:r>
            <a:r>
              <a:rPr lang="en-US" altLang="ja-JP" sz="1600" b="1" dirty="0" smtClean="0">
                <a:solidFill>
                  <a:schemeClr val="tx1"/>
                </a:solidFill>
                <a:latin typeface="+mn-ea"/>
              </a:rPr>
              <a:t>105</a:t>
            </a:r>
            <a:r>
              <a:rPr lang="ja-JP" altLang="en-US" sz="1600" b="1" dirty="0" smtClean="0">
                <a:solidFill>
                  <a:schemeClr val="tx1"/>
                </a:solidFill>
                <a:latin typeface="+mn-ea"/>
              </a:rPr>
              <a:t>ｇ） </a:t>
            </a:r>
            <a:r>
              <a:rPr lang="ja-JP" altLang="en-US" sz="1800" b="1" dirty="0" smtClean="0">
                <a:solidFill>
                  <a:srgbClr val="FF0000"/>
                </a:solidFill>
                <a:latin typeface="HG丸ｺﾞｼｯｸM-PRO" pitchFamily="50" charset="-128"/>
                <a:ea typeface="HG丸ｺﾞｼｯｸM-PRO" pitchFamily="50" charset="-128"/>
              </a:rPr>
              <a:t>　</a:t>
            </a:r>
            <a:endParaRPr lang="en-US" altLang="ja-JP" b="1" dirty="0" smtClean="0">
              <a:solidFill>
                <a:srgbClr val="FF0000"/>
              </a:solidFill>
              <a:latin typeface="HG丸ｺﾞｼｯｸM-PRO" pitchFamily="50" charset="-128"/>
              <a:ea typeface="HG丸ｺﾞｼｯｸM-PRO" pitchFamily="50" charset="-128"/>
            </a:endParaRPr>
          </a:p>
          <a:p>
            <a:pPr>
              <a:lnSpc>
                <a:spcPts val="2000"/>
              </a:lnSpc>
              <a:spcAft>
                <a:spcPts val="600"/>
              </a:spcAft>
              <a:buFontTx/>
              <a:buNone/>
            </a:pPr>
            <a:r>
              <a:rPr lang="ja-JP" altLang="en-US" b="1" dirty="0" smtClean="0">
                <a:solidFill>
                  <a:srgbClr val="0066FF"/>
                </a:solidFill>
                <a:latin typeface="HG丸ｺﾞｼｯｸM-PRO" pitchFamily="50" charset="-128"/>
                <a:ea typeface="HG丸ｺﾞｼｯｸM-PRO" pitchFamily="50" charset="-128"/>
              </a:rPr>
              <a:t>　　　　　</a:t>
            </a:r>
            <a:r>
              <a:rPr lang="en-US" altLang="ja-JP" sz="2800" b="1" dirty="0" smtClean="0">
                <a:solidFill>
                  <a:srgbClr val="0066FF"/>
                </a:solidFill>
                <a:latin typeface="HG丸ｺﾞｼｯｸM-PRO" pitchFamily="50" charset="-128"/>
                <a:ea typeface="HG丸ｺﾞｼｯｸM-PRO" pitchFamily="50" charset="-128"/>
              </a:rPr>
              <a:t>100g        125</a:t>
            </a:r>
            <a:r>
              <a:rPr lang="ja-JP" altLang="en-US" sz="2800" b="1" dirty="0" smtClean="0">
                <a:solidFill>
                  <a:srgbClr val="0066FF"/>
                </a:solidFill>
                <a:latin typeface="HG丸ｺﾞｼｯｸM-PRO" pitchFamily="50" charset="-128"/>
                <a:ea typeface="HG丸ｺﾞｼｯｸM-PRO" pitchFamily="50" charset="-128"/>
              </a:rPr>
              <a:t>ｇ</a:t>
            </a:r>
            <a:r>
              <a:rPr lang="ja-JP" altLang="en-US" sz="2800" b="1" dirty="0" smtClean="0">
                <a:solidFill>
                  <a:schemeClr val="tx1"/>
                </a:solidFill>
                <a:latin typeface="+mn-ea"/>
              </a:rPr>
              <a:t>　　　</a:t>
            </a:r>
            <a:r>
              <a:rPr lang="ja-JP" altLang="en-US" sz="2800" b="1" dirty="0" smtClean="0">
                <a:solidFill>
                  <a:srgbClr val="FF0000"/>
                </a:solidFill>
                <a:latin typeface="HG丸ｺﾞｼｯｸM-PRO" pitchFamily="50" charset="-128"/>
                <a:ea typeface="HG丸ｺﾞｼｯｸM-PRO" pitchFamily="50" charset="-128"/>
              </a:rPr>
              <a:t>２５ｇ増</a:t>
            </a:r>
            <a:endParaRPr lang="en-US" altLang="ja-JP" sz="2800" b="1" dirty="0" smtClean="0">
              <a:solidFill>
                <a:schemeClr val="tx1"/>
              </a:solidFill>
              <a:latin typeface="+mn-ea"/>
            </a:endParaRPr>
          </a:p>
          <a:p>
            <a:pPr>
              <a:lnSpc>
                <a:spcPts val="2000"/>
              </a:lnSpc>
              <a:spcAft>
                <a:spcPts val="600"/>
              </a:spcAft>
              <a:buFontTx/>
              <a:buNone/>
            </a:pPr>
            <a:endParaRPr lang="en-US" altLang="ja-JP" sz="1600" b="1" dirty="0" smtClean="0">
              <a:solidFill>
                <a:schemeClr val="tx1"/>
              </a:solidFill>
              <a:latin typeface="+mn-ea"/>
            </a:endParaRPr>
          </a:p>
          <a:p>
            <a:pPr>
              <a:lnSpc>
                <a:spcPts val="2000"/>
              </a:lnSpc>
              <a:buFontTx/>
              <a:buNone/>
            </a:pPr>
            <a:r>
              <a:rPr lang="ja-JP" altLang="en-US" b="1" dirty="0" smtClean="0">
                <a:solidFill>
                  <a:schemeClr val="tx1"/>
                </a:solidFill>
                <a:latin typeface="HG丸ｺﾞｼｯｸM-PRO" pitchFamily="50" charset="-128"/>
                <a:ea typeface="HG丸ｺﾞｼｯｸM-PRO" pitchFamily="50" charset="-128"/>
              </a:rPr>
              <a:t>２．慣例改良法で扱った生ごみ：</a:t>
            </a:r>
            <a:r>
              <a:rPr lang="ja-JP" altLang="en-US" sz="1600" b="1" dirty="0" smtClean="0">
                <a:solidFill>
                  <a:srgbClr val="0066FF"/>
                </a:solidFill>
                <a:latin typeface="+mn-ea"/>
              </a:rPr>
              <a:t>含水率　</a:t>
            </a:r>
            <a:r>
              <a:rPr lang="en-US" altLang="ja-JP" sz="1600" b="1" dirty="0" smtClean="0">
                <a:solidFill>
                  <a:srgbClr val="0066FF"/>
                </a:solidFill>
                <a:latin typeface="+mn-ea"/>
              </a:rPr>
              <a:t>71</a:t>
            </a:r>
            <a:r>
              <a:rPr lang="ja-JP" altLang="en-US" sz="1600" b="1" dirty="0" smtClean="0">
                <a:solidFill>
                  <a:srgbClr val="0066FF"/>
                </a:solidFill>
                <a:latin typeface="+mn-ea"/>
              </a:rPr>
              <a:t>％ </a:t>
            </a:r>
            <a:r>
              <a:rPr lang="ja-JP" altLang="en-US" sz="1600" b="1" dirty="0" smtClean="0">
                <a:solidFill>
                  <a:schemeClr val="tx1"/>
                </a:solidFill>
                <a:latin typeface="+mn-ea"/>
              </a:rPr>
              <a:t>（固形物</a:t>
            </a:r>
            <a:r>
              <a:rPr lang="en-US" altLang="ja-JP" sz="1600" b="1" dirty="0" smtClean="0">
                <a:solidFill>
                  <a:schemeClr val="tx1"/>
                </a:solidFill>
                <a:latin typeface="+mn-ea"/>
              </a:rPr>
              <a:t>20</a:t>
            </a:r>
            <a:r>
              <a:rPr lang="ja-JP" altLang="en-US" sz="1600" b="1" dirty="0" smtClean="0">
                <a:solidFill>
                  <a:schemeClr val="tx1"/>
                </a:solidFill>
                <a:latin typeface="+mn-ea"/>
              </a:rPr>
              <a:t>ｇ　水分</a:t>
            </a:r>
            <a:r>
              <a:rPr lang="en-US" altLang="ja-JP" sz="1600" b="1" dirty="0" smtClean="0">
                <a:solidFill>
                  <a:schemeClr val="tx1"/>
                </a:solidFill>
                <a:latin typeface="+mn-ea"/>
              </a:rPr>
              <a:t>49</a:t>
            </a:r>
            <a:r>
              <a:rPr lang="ja-JP" altLang="en-US" sz="1600" b="1" dirty="0" smtClean="0">
                <a:solidFill>
                  <a:schemeClr val="tx1"/>
                </a:solidFill>
                <a:latin typeface="+mn-ea"/>
              </a:rPr>
              <a:t>ｇ） </a:t>
            </a:r>
            <a:r>
              <a:rPr lang="ja-JP" altLang="en-US" sz="1600" b="1" dirty="0" smtClean="0">
                <a:solidFill>
                  <a:srgbClr val="00CC00"/>
                </a:solidFill>
                <a:latin typeface="+mn-ea"/>
              </a:rPr>
              <a:t>　 　</a:t>
            </a:r>
            <a:r>
              <a:rPr lang="ja-JP" altLang="en-US" sz="1600" b="1" dirty="0" smtClean="0">
                <a:solidFill>
                  <a:srgbClr val="0066FF"/>
                </a:solidFill>
                <a:latin typeface="+mn-ea"/>
              </a:rPr>
              <a:t>　</a:t>
            </a:r>
            <a:endParaRPr lang="en-US" altLang="ja-JP" sz="1600" b="1" dirty="0" smtClean="0">
              <a:solidFill>
                <a:srgbClr val="0066FF"/>
              </a:solidFill>
              <a:latin typeface="+mn-ea"/>
            </a:endParaRPr>
          </a:p>
          <a:p>
            <a:pPr>
              <a:lnSpc>
                <a:spcPts val="2000"/>
              </a:lnSpc>
              <a:spcAft>
                <a:spcPts val="600"/>
              </a:spcAft>
              <a:buFontTx/>
              <a:buNone/>
            </a:pPr>
            <a:r>
              <a:rPr lang="ja-JP" altLang="en-US" b="1" dirty="0" smtClean="0">
                <a:solidFill>
                  <a:srgbClr val="0066FF"/>
                </a:solidFill>
                <a:latin typeface="HG丸ｺﾞｼｯｸM-PRO" pitchFamily="50" charset="-128"/>
                <a:ea typeface="HG丸ｺﾞｼｯｸM-PRO" pitchFamily="50" charset="-128"/>
              </a:rPr>
              <a:t>　　　　</a:t>
            </a:r>
            <a:r>
              <a:rPr lang="ja-JP" altLang="en-US" sz="2400" b="1" dirty="0" smtClean="0">
                <a:solidFill>
                  <a:srgbClr val="0066FF"/>
                </a:solidFill>
                <a:latin typeface="HG丸ｺﾞｼｯｸM-PRO" pitchFamily="50" charset="-128"/>
                <a:ea typeface="HG丸ｺﾞｼｯｸM-PRO" pitchFamily="50" charset="-128"/>
              </a:rPr>
              <a:t>　</a:t>
            </a:r>
            <a:r>
              <a:rPr lang="en-US" altLang="ja-JP" sz="2800" b="1" dirty="0" smtClean="0">
                <a:solidFill>
                  <a:srgbClr val="0066FF"/>
                </a:solidFill>
                <a:latin typeface="HG丸ｺﾞｼｯｸM-PRO" pitchFamily="50" charset="-128"/>
                <a:ea typeface="HG丸ｺﾞｼｯｸM-PRO" pitchFamily="50" charset="-128"/>
              </a:rPr>
              <a:t>100g          69</a:t>
            </a:r>
            <a:r>
              <a:rPr lang="ja-JP" altLang="en-US" sz="2800" b="1" dirty="0" smtClean="0">
                <a:solidFill>
                  <a:srgbClr val="0066FF"/>
                </a:solidFill>
                <a:latin typeface="HG丸ｺﾞｼｯｸM-PRO" pitchFamily="50" charset="-128"/>
                <a:ea typeface="HG丸ｺﾞｼｯｸM-PRO" pitchFamily="50" charset="-128"/>
              </a:rPr>
              <a:t>ｇ</a:t>
            </a:r>
            <a:r>
              <a:rPr lang="ja-JP" altLang="en-US" sz="2800" b="1" dirty="0" smtClean="0">
                <a:solidFill>
                  <a:schemeClr val="tx1"/>
                </a:solidFill>
                <a:latin typeface="HG丸ｺﾞｼｯｸM-PRO" pitchFamily="50" charset="-128"/>
                <a:ea typeface="HG丸ｺﾞｼｯｸM-PRO" pitchFamily="50" charset="-128"/>
              </a:rPr>
              <a:t> 　  </a:t>
            </a:r>
            <a:r>
              <a:rPr lang="ja-JP" altLang="en-US" sz="2800" b="1" dirty="0" smtClean="0">
                <a:solidFill>
                  <a:srgbClr val="FF0000"/>
                </a:solidFill>
                <a:latin typeface="HG丸ｺﾞｼｯｸM-PRO" pitchFamily="50" charset="-128"/>
                <a:ea typeface="HG丸ｺﾞｼｯｸM-PRO" pitchFamily="50" charset="-128"/>
              </a:rPr>
              <a:t>３１ｇ減</a:t>
            </a:r>
            <a:endParaRPr lang="en-US" altLang="ja-JP" sz="2800" b="1" dirty="0" smtClean="0">
              <a:solidFill>
                <a:srgbClr val="FF0000"/>
              </a:solidFill>
              <a:latin typeface="HG丸ｺﾞｼｯｸM-PRO" pitchFamily="50" charset="-128"/>
              <a:ea typeface="HG丸ｺﾞｼｯｸM-PRO" pitchFamily="50" charset="-128"/>
            </a:endParaRPr>
          </a:p>
          <a:p>
            <a:pPr>
              <a:lnSpc>
                <a:spcPts val="2000"/>
              </a:lnSpc>
              <a:spcAft>
                <a:spcPts val="600"/>
              </a:spcAft>
              <a:buFontTx/>
              <a:buNone/>
            </a:pPr>
            <a:endParaRPr lang="en-US" altLang="ja-JP" b="1" dirty="0" smtClean="0">
              <a:solidFill>
                <a:schemeClr val="tx1"/>
              </a:solidFill>
              <a:latin typeface="HG丸ｺﾞｼｯｸM-PRO" pitchFamily="50" charset="-128"/>
              <a:ea typeface="HG丸ｺﾞｼｯｸM-PRO" pitchFamily="50" charset="-128"/>
            </a:endParaRPr>
          </a:p>
          <a:p>
            <a:pPr>
              <a:lnSpc>
                <a:spcPts val="2000"/>
              </a:lnSpc>
              <a:buFontTx/>
              <a:buNone/>
            </a:pPr>
            <a:r>
              <a:rPr lang="ja-JP" altLang="en-US" b="1" dirty="0" smtClean="0">
                <a:solidFill>
                  <a:schemeClr val="tx1"/>
                </a:solidFill>
                <a:latin typeface="HG丸ｺﾞｼｯｸM-PRO" pitchFamily="50" charset="-128"/>
                <a:ea typeface="HG丸ｺﾞｼｯｸM-PRO" pitchFamily="50" charset="-128"/>
              </a:rPr>
              <a:t>３</a:t>
            </a:r>
            <a:r>
              <a:rPr lang="ja-JP" altLang="en-US" b="1" dirty="0">
                <a:solidFill>
                  <a:schemeClr val="tx1"/>
                </a:solidFill>
                <a:latin typeface="HG丸ｺﾞｼｯｸM-PRO" pitchFamily="50" charset="-128"/>
                <a:ea typeface="HG丸ｺﾞｼｯｸM-PRO" pitchFamily="50" charset="-128"/>
              </a:rPr>
              <a:t>．</a:t>
            </a:r>
            <a:r>
              <a:rPr lang="ja-JP" altLang="en-US" b="1" dirty="0" smtClean="0">
                <a:solidFill>
                  <a:schemeClr val="tx1"/>
                </a:solidFill>
                <a:latin typeface="HG丸ｺﾞｼｯｸM-PRO" pitchFamily="50" charset="-128"/>
                <a:ea typeface="HG丸ｺﾞｼｯｸM-PRO" pitchFamily="50" charset="-128"/>
              </a:rPr>
              <a:t>慣例改良法</a:t>
            </a:r>
            <a:r>
              <a:rPr lang="ja-JP" altLang="en-US" b="1" dirty="0">
                <a:solidFill>
                  <a:schemeClr val="tx1"/>
                </a:solidFill>
                <a:latin typeface="HG丸ｺﾞｼｯｸM-PRO" pitchFamily="50" charset="-128"/>
                <a:ea typeface="HG丸ｺﾞｼｯｸM-PRO" pitchFamily="50" charset="-128"/>
              </a:rPr>
              <a:t>＋</a:t>
            </a:r>
            <a:r>
              <a:rPr lang="ja-JP" altLang="en-US" b="1" dirty="0" smtClean="0">
                <a:solidFill>
                  <a:schemeClr val="tx1"/>
                </a:solidFill>
                <a:latin typeface="HG丸ｺﾞｼｯｸM-PRO" pitchFamily="50" charset="-128"/>
                <a:ea typeface="HG丸ｺﾞｼｯｸM-PRO" pitchFamily="50" charset="-128"/>
              </a:rPr>
              <a:t>カラット使用：</a:t>
            </a:r>
            <a:r>
              <a:rPr lang="ja-JP" altLang="en-US" sz="1600" b="1" dirty="0" smtClean="0">
                <a:solidFill>
                  <a:srgbClr val="0066FF"/>
                </a:solidFill>
                <a:latin typeface="+mn-ea"/>
              </a:rPr>
              <a:t>平均含水率　</a:t>
            </a:r>
            <a:r>
              <a:rPr lang="en-US" altLang="ja-JP" sz="1600" b="1" dirty="0" smtClean="0">
                <a:solidFill>
                  <a:srgbClr val="0066FF"/>
                </a:solidFill>
                <a:latin typeface="+mn-ea"/>
              </a:rPr>
              <a:t>45</a:t>
            </a:r>
            <a:r>
              <a:rPr lang="ja-JP" altLang="en-US" sz="1600" b="1" dirty="0" smtClean="0">
                <a:solidFill>
                  <a:srgbClr val="0066FF"/>
                </a:solidFill>
                <a:latin typeface="+mn-ea"/>
              </a:rPr>
              <a:t>％</a:t>
            </a:r>
            <a:r>
              <a:rPr lang="ja-JP" altLang="en-US" sz="1800" b="1" dirty="0" smtClean="0">
                <a:solidFill>
                  <a:srgbClr val="0066FF"/>
                </a:solidFill>
                <a:latin typeface="HG丸ｺﾞｼｯｸM-PRO" pitchFamily="50" charset="-128"/>
                <a:ea typeface="HG丸ｺﾞｼｯｸM-PRO" pitchFamily="50" charset="-128"/>
              </a:rPr>
              <a:t> </a:t>
            </a:r>
            <a:r>
              <a:rPr lang="ja-JP" altLang="en-US" sz="1600" b="1" dirty="0" smtClean="0">
                <a:solidFill>
                  <a:schemeClr val="tx1"/>
                </a:solidFill>
                <a:latin typeface="+mn-ea"/>
              </a:rPr>
              <a:t>（固形物</a:t>
            </a:r>
            <a:r>
              <a:rPr lang="en-US" altLang="ja-JP" sz="1600" b="1" dirty="0" smtClean="0">
                <a:solidFill>
                  <a:schemeClr val="tx1"/>
                </a:solidFill>
                <a:latin typeface="+mn-ea"/>
              </a:rPr>
              <a:t>20</a:t>
            </a:r>
            <a:r>
              <a:rPr lang="ja-JP" altLang="en-US" sz="1600" b="1" dirty="0" smtClean="0">
                <a:solidFill>
                  <a:schemeClr val="tx1"/>
                </a:solidFill>
                <a:latin typeface="+mn-ea"/>
              </a:rPr>
              <a:t>ｇ　水分</a:t>
            </a:r>
            <a:r>
              <a:rPr lang="en-US" altLang="ja-JP" sz="1600" b="1" dirty="0" smtClean="0">
                <a:solidFill>
                  <a:schemeClr val="tx1"/>
                </a:solidFill>
                <a:latin typeface="+mn-ea"/>
              </a:rPr>
              <a:t>16.4</a:t>
            </a:r>
            <a:r>
              <a:rPr lang="ja-JP" altLang="en-US" sz="1600" b="1" dirty="0" smtClean="0">
                <a:solidFill>
                  <a:schemeClr val="tx1"/>
                </a:solidFill>
                <a:latin typeface="+mn-ea"/>
              </a:rPr>
              <a:t>ｇ） </a:t>
            </a:r>
            <a:r>
              <a:rPr lang="ja-JP" altLang="en-US" sz="1600" b="1" dirty="0" smtClean="0">
                <a:solidFill>
                  <a:srgbClr val="00CC00"/>
                </a:solidFill>
                <a:latin typeface="+mn-ea"/>
              </a:rPr>
              <a:t>　</a:t>
            </a:r>
            <a:endParaRPr lang="en-US" altLang="ja-JP" sz="1600" b="1" dirty="0" smtClean="0">
              <a:solidFill>
                <a:srgbClr val="FF0000"/>
              </a:solidFill>
              <a:latin typeface="+mn-ea"/>
            </a:endParaRPr>
          </a:p>
          <a:p>
            <a:pPr>
              <a:lnSpc>
                <a:spcPts val="2000"/>
              </a:lnSpc>
              <a:spcAft>
                <a:spcPts val="1800"/>
              </a:spcAft>
              <a:buNone/>
            </a:pPr>
            <a:r>
              <a:rPr lang="en-US" altLang="ja-JP" sz="2400" b="1" dirty="0" smtClean="0">
                <a:solidFill>
                  <a:srgbClr val="0066FF"/>
                </a:solidFill>
                <a:latin typeface="HG丸ｺﾞｼｯｸM-PRO" pitchFamily="50" charset="-128"/>
                <a:ea typeface="HG丸ｺﾞｼｯｸM-PRO" pitchFamily="50" charset="-128"/>
              </a:rPr>
              <a:t>             </a:t>
            </a:r>
            <a:r>
              <a:rPr lang="en-US" altLang="ja-JP" sz="2800" b="1" dirty="0" smtClean="0">
                <a:solidFill>
                  <a:srgbClr val="0066FF"/>
                </a:solidFill>
                <a:latin typeface="HG丸ｺﾞｼｯｸM-PRO" pitchFamily="50" charset="-128"/>
                <a:ea typeface="HG丸ｺﾞｼｯｸM-PRO" pitchFamily="50" charset="-128"/>
              </a:rPr>
              <a:t>100g         36.4g</a:t>
            </a:r>
            <a:r>
              <a:rPr lang="ja-JP" altLang="en-US" sz="2800" b="1" dirty="0" smtClean="0">
                <a:solidFill>
                  <a:srgbClr val="0066FF"/>
                </a:solidFill>
                <a:latin typeface="HG丸ｺﾞｼｯｸM-PRO" pitchFamily="50" charset="-128"/>
                <a:ea typeface="HG丸ｺﾞｼｯｸM-PRO" pitchFamily="50" charset="-128"/>
              </a:rPr>
              <a:t>    </a:t>
            </a:r>
            <a:r>
              <a:rPr lang="ja-JP" altLang="en-US" sz="2800" b="1" dirty="0" smtClean="0">
                <a:solidFill>
                  <a:srgbClr val="FF0000"/>
                </a:solidFill>
                <a:latin typeface="HG丸ｺﾞｼｯｸM-PRO" pitchFamily="50" charset="-128"/>
                <a:ea typeface="HG丸ｺﾞｼｯｸM-PRO" pitchFamily="50" charset="-128"/>
              </a:rPr>
              <a:t>６３</a:t>
            </a:r>
            <a:r>
              <a:rPr lang="en-US" altLang="ja-JP" sz="2800" b="1" dirty="0" smtClean="0">
                <a:solidFill>
                  <a:srgbClr val="FF0000"/>
                </a:solidFill>
                <a:latin typeface="HG丸ｺﾞｼｯｸM-PRO" pitchFamily="50" charset="-128"/>
                <a:ea typeface="HG丸ｺﾞｼｯｸM-PRO" pitchFamily="50" charset="-128"/>
              </a:rPr>
              <a:t>.6</a:t>
            </a:r>
            <a:r>
              <a:rPr lang="ja-JP" altLang="en-US" sz="2800" b="1" dirty="0" err="1" smtClean="0">
                <a:solidFill>
                  <a:srgbClr val="FF0000"/>
                </a:solidFill>
                <a:latin typeface="HG丸ｺﾞｼｯｸM-PRO" pitchFamily="50" charset="-128"/>
                <a:ea typeface="HG丸ｺﾞｼｯｸM-PRO" pitchFamily="50" charset="-128"/>
              </a:rPr>
              <a:t>ｇ</a:t>
            </a:r>
            <a:r>
              <a:rPr lang="ja-JP" altLang="en-US" sz="2800" b="1" dirty="0" smtClean="0">
                <a:solidFill>
                  <a:srgbClr val="FF0000"/>
                </a:solidFill>
                <a:latin typeface="HG丸ｺﾞｼｯｸM-PRO" pitchFamily="50" charset="-128"/>
                <a:ea typeface="HG丸ｺﾞｼｯｸM-PRO" pitchFamily="50" charset="-128"/>
              </a:rPr>
              <a:t>減          </a:t>
            </a:r>
            <a:endParaRPr lang="en-US" altLang="ja-JP" sz="2800" b="1" dirty="0" smtClean="0">
              <a:solidFill>
                <a:srgbClr val="FF0000"/>
              </a:solidFill>
              <a:latin typeface="HG丸ｺﾞｼｯｸM-PRO" pitchFamily="50" charset="-128"/>
              <a:ea typeface="HG丸ｺﾞｼｯｸM-PRO" pitchFamily="50" charset="-128"/>
            </a:endParaRPr>
          </a:p>
          <a:p>
            <a:pPr>
              <a:lnSpc>
                <a:spcPts val="2000"/>
              </a:lnSpc>
              <a:spcAft>
                <a:spcPts val="1800"/>
              </a:spcAft>
              <a:buNone/>
            </a:pPr>
            <a:r>
              <a:rPr lang="en-US" altLang="ja-JP" b="1" dirty="0" smtClean="0">
                <a:solidFill>
                  <a:srgbClr val="FF0000"/>
                </a:solidFill>
                <a:latin typeface="HG丸ｺﾞｼｯｸM-PRO" pitchFamily="50" charset="-128"/>
                <a:ea typeface="HG丸ｺﾞｼｯｸM-PRO" pitchFamily="50" charset="-128"/>
              </a:rPr>
              <a:t>                                                                      </a:t>
            </a:r>
            <a:r>
              <a:rPr lang="ja-JP" altLang="en-US" b="1" dirty="0" smtClean="0">
                <a:solidFill>
                  <a:srgbClr val="FF0000"/>
                </a:solidFill>
                <a:latin typeface="HG丸ｺﾞｼｯｸM-PRO" pitchFamily="50" charset="-128"/>
                <a:ea typeface="HG丸ｺﾞｼｯｸM-PRO" pitchFamily="50" charset="-128"/>
              </a:rPr>
              <a:t> </a:t>
            </a:r>
            <a:r>
              <a:rPr lang="en-US" altLang="ja-JP" sz="1400" b="1" dirty="0" smtClean="0">
                <a:solidFill>
                  <a:schemeClr val="tx1"/>
                </a:solidFill>
                <a:latin typeface="+mn-ea"/>
              </a:rPr>
              <a:t>(</a:t>
            </a:r>
            <a:r>
              <a:rPr lang="ja-JP" altLang="en-US" sz="1400" b="1" dirty="0" smtClean="0">
                <a:solidFill>
                  <a:schemeClr val="tx1"/>
                </a:solidFill>
                <a:latin typeface="+mn-ea"/>
              </a:rPr>
              <a:t>財</a:t>
            </a:r>
            <a:r>
              <a:rPr lang="en-US" altLang="ja-JP" sz="1400" b="1" dirty="0" smtClean="0">
                <a:solidFill>
                  <a:schemeClr val="tx1"/>
                </a:solidFill>
                <a:latin typeface="+mn-ea"/>
              </a:rPr>
              <a:t>)</a:t>
            </a:r>
            <a:r>
              <a:rPr lang="ja-JP" altLang="en-US" sz="1400" b="1" dirty="0" smtClean="0">
                <a:solidFill>
                  <a:schemeClr val="tx1"/>
                </a:solidFill>
                <a:latin typeface="+mn-ea"/>
              </a:rPr>
              <a:t>日本土壌協会調べ</a:t>
            </a:r>
            <a:endParaRPr lang="en-US" altLang="ja-JP" sz="1400" b="1" dirty="0" smtClean="0">
              <a:solidFill>
                <a:schemeClr val="tx1"/>
              </a:solidFill>
              <a:latin typeface="+mn-ea"/>
            </a:endParaRPr>
          </a:p>
          <a:p>
            <a:pPr>
              <a:spcAft>
                <a:spcPts val="1800"/>
              </a:spcAft>
              <a:buNone/>
            </a:pPr>
            <a:endParaRPr lang="en-US" altLang="ja-JP" b="1" dirty="0" smtClean="0">
              <a:solidFill>
                <a:schemeClr val="tx1"/>
              </a:solidFill>
              <a:latin typeface="HG丸ｺﾞｼｯｸM-PRO" pitchFamily="50" charset="-128"/>
              <a:ea typeface="HG丸ｺﾞｼｯｸM-PRO" pitchFamily="50" charset="-128"/>
            </a:endParaRPr>
          </a:p>
          <a:p>
            <a:pPr>
              <a:spcAft>
                <a:spcPts val="1800"/>
              </a:spcAft>
              <a:buFontTx/>
              <a:buNone/>
            </a:pPr>
            <a:endParaRPr lang="en-US" altLang="ja-JP" b="1" dirty="0" smtClean="0">
              <a:solidFill>
                <a:srgbClr val="0066FF"/>
              </a:solidFill>
              <a:latin typeface="HG丸ｺﾞｼｯｸM-PRO" pitchFamily="50" charset="-128"/>
              <a:ea typeface="HG丸ｺﾞｼｯｸM-PRO" pitchFamily="50" charset="-128"/>
            </a:endParaRPr>
          </a:p>
          <a:p>
            <a:pPr>
              <a:buFontTx/>
              <a:buNone/>
            </a:pPr>
            <a:r>
              <a:rPr lang="ja-JP" altLang="en-US" b="1" dirty="0" smtClean="0">
                <a:solidFill>
                  <a:srgbClr val="0066FF"/>
                </a:solidFill>
                <a:latin typeface="HG丸ｺﾞｼｯｸM-PRO" pitchFamily="50" charset="-128"/>
                <a:ea typeface="HG丸ｺﾞｼｯｸM-PRO" pitchFamily="50" charset="-128"/>
              </a:rPr>
              <a:t> 　　　</a:t>
            </a:r>
            <a:r>
              <a:rPr lang="en-US" altLang="ja-JP" b="1" dirty="0" smtClean="0">
                <a:solidFill>
                  <a:srgbClr val="0066FF"/>
                </a:solidFill>
                <a:latin typeface="HG丸ｺﾞｼｯｸM-PRO" pitchFamily="50" charset="-128"/>
                <a:ea typeface="HG丸ｺﾞｼｯｸM-PRO" pitchFamily="50" charset="-128"/>
              </a:rPr>
              <a:t>  </a:t>
            </a:r>
            <a:r>
              <a:rPr lang="ja-JP" altLang="en-US" b="1" dirty="0" smtClean="0">
                <a:solidFill>
                  <a:srgbClr val="0066FF"/>
                </a:solidFill>
                <a:latin typeface="HG丸ｺﾞｼｯｸM-PRO" pitchFamily="50" charset="-128"/>
                <a:ea typeface="HG丸ｺﾞｼｯｸM-PRO" pitchFamily="50" charset="-128"/>
              </a:rPr>
              <a:t>　　　　　　　　　　　　　　　　　　　</a:t>
            </a:r>
            <a:endParaRPr lang="en-US" altLang="ja-JP" sz="1600" b="1" dirty="0" smtClean="0">
              <a:solidFill>
                <a:schemeClr val="tx1"/>
              </a:solidFill>
              <a:latin typeface="HG丸ｺﾞｼｯｸM-PRO" pitchFamily="50" charset="-128"/>
              <a:ea typeface="HG丸ｺﾞｼｯｸM-PRO" pitchFamily="50" charset="-128"/>
            </a:endParaRPr>
          </a:p>
        </p:txBody>
      </p:sp>
      <p:sp>
        <p:nvSpPr>
          <p:cNvPr id="2" name="スライド番号プレースホルダー 1"/>
          <p:cNvSpPr>
            <a:spLocks noGrp="1"/>
          </p:cNvSpPr>
          <p:nvPr>
            <p:ph type="sldNum" sz="quarter" idx="12"/>
          </p:nvPr>
        </p:nvSpPr>
        <p:spPr>
          <a:xfrm>
            <a:off x="6732588" y="6237312"/>
            <a:ext cx="2133600" cy="288032"/>
          </a:xfrm>
        </p:spPr>
        <p:txBody>
          <a:bodyPr/>
          <a:lstStyle/>
          <a:p>
            <a:pPr>
              <a:defRPr/>
            </a:pPr>
            <a:fld id="{21325CBA-536C-4A82-8D10-1879947D0B23}" type="slidenum">
              <a:rPr lang="ja-JP" altLang="en-US" sz="2000" b="1" smtClean="0">
                <a:solidFill>
                  <a:schemeClr val="bg1"/>
                </a:solidFill>
                <a:latin typeface="+mn-ea"/>
              </a:rPr>
              <a:pPr>
                <a:defRPr/>
              </a:pPr>
              <a:t>10</a:t>
            </a:fld>
            <a:endParaRPr lang="ja-JP" altLang="en-US" sz="2000" b="1" dirty="0">
              <a:solidFill>
                <a:schemeClr val="bg1"/>
              </a:solidFill>
              <a:latin typeface="+mn-ea"/>
            </a:endParaRPr>
          </a:p>
        </p:txBody>
      </p:sp>
      <p:sp>
        <p:nvSpPr>
          <p:cNvPr id="10" name="右矢印 9"/>
          <p:cNvSpPr/>
          <p:nvPr/>
        </p:nvSpPr>
        <p:spPr>
          <a:xfrm>
            <a:off x="3131840" y="2564904"/>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3131840" y="3717032"/>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3059832" y="4869160"/>
            <a:ext cx="4320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7706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endParaRPr lang="ja-JP" altLang="en-US" smtClean="0"/>
          </a:p>
        </p:txBody>
      </p:sp>
      <p:sp>
        <p:nvSpPr>
          <p:cNvPr id="19459" name="コンテンツ プレースホルダ 2"/>
          <p:cNvSpPr>
            <a:spLocks noGrp="1"/>
          </p:cNvSpPr>
          <p:nvPr>
            <p:ph idx="1"/>
          </p:nvPr>
        </p:nvSpPr>
        <p:spPr/>
        <p:txBody>
          <a:bodyPr/>
          <a:lstStyle/>
          <a:p>
            <a:endParaRPr lang="ja-JP" altLang="en-US" smtClean="0"/>
          </a:p>
        </p:txBody>
      </p:sp>
      <p:pic>
        <p:nvPicPr>
          <p:cNvPr id="19460" name="Picture 4" descr="C:\Users\fukuwatari\Documents\Documents\スライド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a:xfrm>
            <a:off x="6974904" y="6525344"/>
            <a:ext cx="2133600" cy="237490"/>
          </a:xfrm>
        </p:spPr>
        <p:txBody>
          <a:bodyPr/>
          <a:lstStyle/>
          <a:p>
            <a:pPr>
              <a:defRPr/>
            </a:pPr>
            <a:fld id="{21325CBA-536C-4A82-8D10-1879947D0B23}" type="slidenum">
              <a:rPr lang="ja-JP" altLang="en-US" sz="2000" b="1" smtClean="0">
                <a:solidFill>
                  <a:srgbClr val="0070C0"/>
                </a:solidFill>
                <a:latin typeface="+mn-ea"/>
              </a:rPr>
              <a:pPr>
                <a:defRPr/>
              </a:pPr>
              <a:t>11</a:t>
            </a:fld>
            <a:endParaRPr lang="ja-JP" altLang="en-US" sz="2000" b="1" dirty="0">
              <a:solidFill>
                <a:srgbClr val="0070C0"/>
              </a:solidFill>
              <a:latin typeface="+mn-ea"/>
            </a:endParaRPr>
          </a:p>
        </p:txBody>
      </p:sp>
    </p:spTree>
    <p:extLst>
      <p:ext uri="{BB962C8B-B14F-4D97-AF65-F5344CB8AC3E}">
        <p14:creationId xmlns:p14="http://schemas.microsoft.com/office/powerpoint/2010/main" val="653173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pPr>
              <a:lnSpc>
                <a:spcPts val="2200"/>
              </a:lnSpc>
              <a:buNone/>
            </a:pPr>
            <a:r>
              <a:rPr kumimoji="1" lang="ja-JP" altLang="en-US" dirty="0" smtClean="0"/>
              <a:t>　　　　　　　　　　　</a:t>
            </a:r>
            <a:r>
              <a:rPr kumimoji="1" lang="ja-JP" altLang="en-US" b="1" dirty="0" smtClean="0">
                <a:latin typeface="HG丸ｺﾞｼｯｸM-PRO" pitchFamily="50" charset="-128"/>
                <a:ea typeface="HG丸ｺﾞｼｯｸM-PRO" pitchFamily="50" charset="-128"/>
              </a:rPr>
              <a:t>生ごみの扱い方による水分減量効果</a:t>
            </a:r>
            <a:endParaRPr lang="en-US" altLang="ja-JP" b="1" dirty="0" err="1" smtClean="0">
              <a:latin typeface="HG丸ｺﾞｼｯｸM-PRO" pitchFamily="50" charset="-128"/>
              <a:ea typeface="HG丸ｺﾞｼｯｸM-PRO" pitchFamily="50" charset="-128"/>
            </a:endParaRPr>
          </a:p>
          <a:p>
            <a:pPr>
              <a:lnSpc>
                <a:spcPts val="2200"/>
              </a:lnSpc>
              <a:buNone/>
            </a:pPr>
            <a:r>
              <a:rPr lang="ja-JP" altLang="en-US" dirty="0" smtClean="0"/>
              <a:t>　</a:t>
            </a:r>
            <a:r>
              <a:rPr lang="ja-JP" altLang="en-US" sz="2800" b="1" dirty="0" smtClean="0">
                <a:latin typeface="HG丸ｺﾞｼｯｸM-PRO" pitchFamily="50" charset="-128"/>
                <a:ea typeface="HG丸ｺﾞｼｯｸM-PRO" pitchFamily="50" charset="-128"/>
              </a:rPr>
              <a:t>ＣＯ</a:t>
            </a:r>
            <a:r>
              <a:rPr lang="en-US" altLang="ja-JP" sz="1600" b="1" dirty="0" smtClean="0">
                <a:latin typeface="HG丸ｺﾞｼｯｸM-PRO" pitchFamily="50" charset="-128"/>
                <a:ea typeface="HG丸ｺﾞｼｯｸM-PRO" pitchFamily="50" charset="-128"/>
              </a:rPr>
              <a:t>2</a:t>
            </a:r>
            <a:r>
              <a:rPr lang="ja-JP" altLang="en-US" sz="2800" b="1" dirty="0" smtClean="0">
                <a:latin typeface="HG丸ｺﾞｼｯｸM-PRO" pitchFamily="50" charset="-128"/>
                <a:ea typeface="HG丸ｺﾞｼｯｸM-PRO" pitchFamily="50" charset="-128"/>
              </a:rPr>
              <a:t>排出削減効果とその費用削減効果の試算</a:t>
            </a:r>
            <a:endParaRPr lang="en-US" altLang="ja-JP" sz="2800" b="1" dirty="0" smtClean="0">
              <a:latin typeface="HG丸ｺﾞｼｯｸM-PRO" pitchFamily="50" charset="-128"/>
              <a:ea typeface="HG丸ｺﾞｼｯｸM-PRO" pitchFamily="50" charset="-128"/>
            </a:endParaRPr>
          </a:p>
          <a:p>
            <a:pPr>
              <a:lnSpc>
                <a:spcPts val="1800"/>
              </a:lnSpc>
              <a:buNone/>
            </a:pPr>
            <a:endParaRPr lang="en-US" altLang="ja-JP" b="1" dirty="0" smtClean="0">
              <a:latin typeface="HG丸ｺﾞｼｯｸM-PRO" pitchFamily="50" charset="-128"/>
              <a:ea typeface="HG丸ｺﾞｼｯｸM-PRO" pitchFamily="50" charset="-128"/>
            </a:endParaRPr>
          </a:p>
          <a:p>
            <a:pPr>
              <a:lnSpc>
                <a:spcPts val="1800"/>
              </a:lnSpc>
              <a:buNone/>
            </a:pPr>
            <a:endParaRPr lang="en-US" altLang="ja-JP" sz="1600" b="1" dirty="0" smtClean="0">
              <a:latin typeface="HG丸ｺﾞｼｯｸM-PRO" pitchFamily="50" charset="-128"/>
              <a:ea typeface="HG丸ｺﾞｼｯｸM-PRO" pitchFamily="50" charset="-128"/>
            </a:endParaRPr>
          </a:p>
          <a:p>
            <a:pPr>
              <a:lnSpc>
                <a:spcPts val="1800"/>
              </a:lnSpc>
              <a:buNone/>
            </a:pPr>
            <a:r>
              <a:rPr lang="en-US" altLang="ja-JP" sz="1800" b="1" dirty="0" smtClean="0">
                <a:latin typeface="+mn-ea"/>
              </a:rPr>
              <a:t>1</a:t>
            </a:r>
            <a:r>
              <a:rPr lang="ja-JP" altLang="en-US" sz="1800" b="1" dirty="0" smtClean="0">
                <a:latin typeface="+mn-ea"/>
              </a:rPr>
              <a:t>　慣例法で扱った生ごみ１㌧を焼却</a:t>
            </a:r>
            <a:endParaRPr lang="en-US" altLang="ja-JP" sz="1800" b="1" dirty="0" smtClean="0">
              <a:latin typeface="+mn-ea"/>
            </a:endParaRPr>
          </a:p>
          <a:p>
            <a:pPr>
              <a:lnSpc>
                <a:spcPts val="1800"/>
              </a:lnSpc>
              <a:buNone/>
            </a:pPr>
            <a:r>
              <a:rPr lang="ja-JP" altLang="en-US" sz="1600" b="1" dirty="0" smtClean="0">
                <a:latin typeface="+mn-ea"/>
              </a:rPr>
              <a:t>　ＣＯ</a:t>
            </a:r>
            <a:r>
              <a:rPr lang="en-US" altLang="ja-JP" sz="1200" b="1" dirty="0" smtClean="0">
                <a:latin typeface="+mn-ea"/>
              </a:rPr>
              <a:t>2</a:t>
            </a:r>
            <a:r>
              <a:rPr lang="ja-JP" altLang="en-US" sz="1600" b="1" dirty="0" smtClean="0">
                <a:latin typeface="+mn-ea"/>
              </a:rPr>
              <a:t>排出量</a:t>
            </a:r>
            <a:r>
              <a:rPr lang="ja-JP" altLang="en-US" sz="1800" b="1" dirty="0" smtClean="0">
                <a:latin typeface="HG丸ｺﾞｼｯｸM-PRO" pitchFamily="50" charset="-128"/>
                <a:ea typeface="HG丸ｺﾞｼｯｸM-PRO" pitchFamily="50" charset="-128"/>
              </a:rPr>
              <a:t>　</a:t>
            </a:r>
            <a:r>
              <a:rPr lang="en-US" altLang="ja-JP" sz="2400" b="1" dirty="0" smtClean="0">
                <a:latin typeface="HG丸ｺﾞｼｯｸM-PRO" pitchFamily="50" charset="-128"/>
                <a:ea typeface="HG丸ｺﾞｼｯｸM-PRO" pitchFamily="50" charset="-128"/>
              </a:rPr>
              <a:t>2550.1 </a:t>
            </a:r>
            <a:r>
              <a:rPr lang="ja-JP" altLang="en-US" sz="1600" b="1" dirty="0" smtClean="0">
                <a:latin typeface="+mn-ea"/>
              </a:rPr>
              <a:t>㎏を</a:t>
            </a:r>
            <a:r>
              <a:rPr lang="en-US" altLang="ja-JP" sz="1600" b="1" dirty="0" smtClean="0">
                <a:latin typeface="+mn-ea"/>
              </a:rPr>
              <a:t>100</a:t>
            </a:r>
            <a:r>
              <a:rPr lang="ja-JP" altLang="en-US" sz="1600" b="1" dirty="0" smtClean="0">
                <a:latin typeface="+mn-ea"/>
              </a:rPr>
              <a:t>％とする</a:t>
            </a:r>
            <a:r>
              <a:rPr lang="ja-JP" altLang="en-US" sz="1800" b="1" dirty="0" smtClean="0">
                <a:latin typeface="+mn-ea"/>
              </a:rPr>
              <a:t>　　</a:t>
            </a:r>
            <a:r>
              <a:rPr lang="ja-JP" altLang="en-US" sz="1600" b="1" dirty="0" smtClean="0">
                <a:latin typeface="+mn-ea"/>
              </a:rPr>
              <a:t>費用 </a:t>
            </a:r>
            <a:r>
              <a:rPr lang="en-US" altLang="ja-JP" sz="2400" b="1" dirty="0" smtClean="0">
                <a:latin typeface="HG丸ｺﾞｼｯｸM-PRO" pitchFamily="50" charset="-128"/>
                <a:ea typeface="HG丸ｺﾞｼｯｸM-PRO" pitchFamily="50" charset="-128"/>
              </a:rPr>
              <a:t>71,715</a:t>
            </a:r>
            <a:r>
              <a:rPr lang="ja-JP" altLang="en-US" sz="1600" b="1" dirty="0" smtClean="0">
                <a:latin typeface="HG丸ｺﾞｼｯｸM-PRO" pitchFamily="50" charset="-128"/>
                <a:ea typeface="HG丸ｺﾞｼｯｸM-PRO" pitchFamily="50" charset="-128"/>
              </a:rPr>
              <a:t>円</a:t>
            </a:r>
            <a:r>
              <a:rPr lang="ja-JP" altLang="en-US" sz="1600" b="1" dirty="0" smtClean="0">
                <a:latin typeface="+mn-ea"/>
              </a:rPr>
              <a:t>（重油換算価格）</a:t>
            </a:r>
            <a:endParaRPr lang="en-US" altLang="ja-JP" sz="1600" b="1" dirty="0" smtClean="0">
              <a:latin typeface="+mn-ea"/>
            </a:endParaRPr>
          </a:p>
          <a:p>
            <a:pPr>
              <a:lnSpc>
                <a:spcPts val="1800"/>
              </a:lnSpc>
              <a:buNone/>
            </a:pPr>
            <a:endParaRPr kumimoji="1" lang="en-US" altLang="ja-JP" sz="1400" b="1" dirty="0" smtClean="0">
              <a:latin typeface="+mn-ea"/>
            </a:endParaRPr>
          </a:p>
          <a:p>
            <a:pPr>
              <a:lnSpc>
                <a:spcPts val="1800"/>
              </a:lnSpc>
              <a:buNone/>
            </a:pPr>
            <a:r>
              <a:rPr lang="en-US" altLang="ja-JP" sz="1800" b="1" dirty="0" smtClean="0">
                <a:latin typeface="+mn-ea"/>
              </a:rPr>
              <a:t>2</a:t>
            </a:r>
            <a:r>
              <a:rPr lang="ja-JP" altLang="en-US" sz="1800" b="1" dirty="0" smtClean="0">
                <a:latin typeface="+mn-ea"/>
              </a:rPr>
              <a:t>　慣例法改良法で扱った生ごみ１㌧を焼却</a:t>
            </a:r>
            <a:endParaRPr lang="en-US" altLang="ja-JP" sz="1800" b="1" dirty="0" smtClean="0">
              <a:latin typeface="+mn-ea"/>
            </a:endParaRPr>
          </a:p>
          <a:p>
            <a:pPr>
              <a:lnSpc>
                <a:spcPts val="1800"/>
              </a:lnSpc>
              <a:buNone/>
            </a:pPr>
            <a:r>
              <a:rPr lang="ja-JP" altLang="en-US" sz="1600" b="1" dirty="0" smtClean="0">
                <a:latin typeface="+mn-ea"/>
              </a:rPr>
              <a:t>  ＣＯ</a:t>
            </a:r>
            <a:r>
              <a:rPr lang="en-US" altLang="ja-JP" sz="1200" b="1" dirty="0" smtClean="0">
                <a:latin typeface="+mn-ea"/>
              </a:rPr>
              <a:t>2</a:t>
            </a:r>
            <a:r>
              <a:rPr lang="ja-JP" altLang="en-US" sz="1600" b="1" dirty="0" smtClean="0">
                <a:latin typeface="+mn-ea"/>
              </a:rPr>
              <a:t>排出量　</a:t>
            </a:r>
            <a:r>
              <a:rPr lang="ja-JP" altLang="en-US" sz="2400" b="1" dirty="0" smtClean="0">
                <a:latin typeface="HG丸ｺﾞｼｯｸM-PRO" pitchFamily="50" charset="-128"/>
                <a:ea typeface="HG丸ｺﾞｼｯｸM-PRO" pitchFamily="50" charset="-128"/>
              </a:rPr>
              <a:t> </a:t>
            </a:r>
            <a:r>
              <a:rPr lang="en-US" altLang="ja-JP" sz="2400" b="1" dirty="0" smtClean="0">
                <a:latin typeface="HG丸ｺﾞｼｯｸM-PRO" pitchFamily="50" charset="-128"/>
                <a:ea typeface="HG丸ｺﾞｼｯｸM-PRO" pitchFamily="50" charset="-128"/>
              </a:rPr>
              <a:t>1432.9 </a:t>
            </a:r>
            <a:r>
              <a:rPr lang="ja-JP" altLang="en-US" sz="1600" b="1" dirty="0" smtClean="0">
                <a:latin typeface="+mn-ea"/>
              </a:rPr>
              <a:t>㎏</a:t>
            </a:r>
            <a:r>
              <a:rPr lang="ja-JP" altLang="en-US" b="1" dirty="0" smtClean="0">
                <a:latin typeface="+mn-ea"/>
              </a:rPr>
              <a:t>（</a:t>
            </a:r>
            <a:r>
              <a:rPr lang="en-US" altLang="ja-JP" b="1" dirty="0" smtClean="0">
                <a:latin typeface="+mn-ea"/>
              </a:rPr>
              <a:t>-43.8</a:t>
            </a:r>
            <a:r>
              <a:rPr lang="ja-JP" altLang="en-US" b="1" dirty="0" smtClean="0">
                <a:latin typeface="+mn-ea"/>
              </a:rPr>
              <a:t>％）　</a:t>
            </a:r>
            <a:r>
              <a:rPr lang="ja-JP" altLang="en-US" sz="2400" b="1" dirty="0" smtClean="0">
                <a:latin typeface="+mn-ea"/>
              </a:rPr>
              <a:t>　</a:t>
            </a:r>
            <a:r>
              <a:rPr lang="ja-JP" altLang="en-US" sz="1600" b="1" dirty="0" smtClean="0">
                <a:latin typeface="+mn-ea"/>
              </a:rPr>
              <a:t>費用</a:t>
            </a:r>
            <a:r>
              <a:rPr lang="en-US" altLang="ja-JP" sz="2400" b="1" dirty="0" smtClean="0">
                <a:latin typeface="HG丸ｺﾞｼｯｸM-PRO" pitchFamily="50" charset="-128"/>
                <a:ea typeface="HG丸ｺﾞｼｯｸM-PRO" pitchFamily="50" charset="-128"/>
              </a:rPr>
              <a:t>40,296</a:t>
            </a:r>
            <a:r>
              <a:rPr lang="ja-JP" altLang="en-US" sz="1600" b="1" dirty="0" smtClean="0">
                <a:latin typeface="HG丸ｺﾞｼｯｸM-PRO" pitchFamily="50" charset="-128"/>
                <a:ea typeface="HG丸ｺﾞｼｯｸM-PRO" pitchFamily="50" charset="-128"/>
              </a:rPr>
              <a:t>円</a:t>
            </a:r>
            <a:r>
              <a:rPr lang="ja-JP" altLang="en-US" b="1" dirty="0" smtClean="0">
                <a:latin typeface="+mn-ea"/>
              </a:rPr>
              <a:t>（</a:t>
            </a:r>
            <a:r>
              <a:rPr lang="en-US" altLang="ja-JP" b="1" dirty="0" smtClean="0">
                <a:latin typeface="+mn-ea"/>
              </a:rPr>
              <a:t>-31,417</a:t>
            </a:r>
            <a:r>
              <a:rPr lang="ja-JP" altLang="en-US" b="1" dirty="0" smtClean="0">
                <a:latin typeface="+mn-ea"/>
              </a:rPr>
              <a:t>円）</a:t>
            </a:r>
            <a:endParaRPr lang="en-US" altLang="ja-JP" b="1" dirty="0" smtClean="0">
              <a:latin typeface="+mn-ea"/>
            </a:endParaRPr>
          </a:p>
          <a:p>
            <a:pPr>
              <a:lnSpc>
                <a:spcPts val="1800"/>
              </a:lnSpc>
              <a:buNone/>
            </a:pPr>
            <a:endParaRPr kumimoji="1" lang="en-US" altLang="ja-JP" sz="1400" b="1" dirty="0" smtClean="0">
              <a:latin typeface="+mn-ea"/>
            </a:endParaRPr>
          </a:p>
          <a:p>
            <a:pPr>
              <a:lnSpc>
                <a:spcPts val="1800"/>
              </a:lnSpc>
              <a:buNone/>
            </a:pPr>
            <a:r>
              <a:rPr lang="en-US" altLang="ja-JP" sz="1800" b="1" dirty="0" smtClean="0">
                <a:latin typeface="+mn-ea"/>
              </a:rPr>
              <a:t>3</a:t>
            </a:r>
            <a:r>
              <a:rPr lang="ja-JP" altLang="en-US" sz="1800" b="1" dirty="0" smtClean="0">
                <a:latin typeface="+mn-ea"/>
              </a:rPr>
              <a:t>　慣例法改良法で扱った生ごみ１㌧をカラットに入れ</a:t>
            </a:r>
            <a:r>
              <a:rPr lang="en-US" altLang="ja-JP" sz="1800" b="1" dirty="0" smtClean="0">
                <a:latin typeface="+mn-ea"/>
              </a:rPr>
              <a:t>4</a:t>
            </a:r>
            <a:r>
              <a:rPr lang="ja-JP" altLang="en-US" sz="1800" b="1" dirty="0" smtClean="0">
                <a:latin typeface="+mn-ea"/>
              </a:rPr>
              <a:t>日間乾燥させ焼却</a:t>
            </a:r>
            <a:endParaRPr lang="en-US" altLang="ja-JP" sz="1800" b="1" dirty="0" smtClean="0">
              <a:latin typeface="+mn-ea"/>
            </a:endParaRPr>
          </a:p>
          <a:p>
            <a:pPr>
              <a:lnSpc>
                <a:spcPts val="1800"/>
              </a:lnSpc>
              <a:buNone/>
            </a:pPr>
            <a:r>
              <a:rPr lang="ja-JP" altLang="en-US" sz="1600" b="1" dirty="0" smtClean="0">
                <a:latin typeface="+mn-ea"/>
              </a:rPr>
              <a:t>  ＣＯ</a:t>
            </a:r>
            <a:r>
              <a:rPr lang="en-US" altLang="ja-JP" sz="1200" b="1" dirty="0" smtClean="0">
                <a:latin typeface="+mn-ea"/>
              </a:rPr>
              <a:t>2</a:t>
            </a:r>
            <a:r>
              <a:rPr lang="ja-JP" altLang="en-US" sz="1600" b="1" dirty="0" smtClean="0">
                <a:latin typeface="+mn-ea"/>
              </a:rPr>
              <a:t>排出量　     </a:t>
            </a:r>
            <a:r>
              <a:rPr lang="en-US" altLang="ja-JP" sz="2400" b="1" dirty="0" smtClean="0">
                <a:latin typeface="HG丸ｺﾞｼｯｸM-PRO" pitchFamily="50" charset="-128"/>
                <a:ea typeface="HG丸ｺﾞｼｯｸM-PRO" pitchFamily="50" charset="-128"/>
              </a:rPr>
              <a:t>782.6 </a:t>
            </a:r>
            <a:r>
              <a:rPr lang="ja-JP" altLang="en-US" sz="1600" b="1" dirty="0" smtClean="0">
                <a:latin typeface="+mn-ea"/>
              </a:rPr>
              <a:t>㎏</a:t>
            </a:r>
            <a:r>
              <a:rPr lang="ja-JP" altLang="en-US" b="1" dirty="0" smtClean="0">
                <a:latin typeface="+mn-ea"/>
              </a:rPr>
              <a:t>（</a:t>
            </a:r>
            <a:r>
              <a:rPr lang="en-US" altLang="ja-JP" b="1" dirty="0" smtClean="0">
                <a:latin typeface="+mn-ea"/>
              </a:rPr>
              <a:t>-69.3</a:t>
            </a:r>
            <a:r>
              <a:rPr lang="ja-JP" altLang="en-US" b="1" dirty="0" smtClean="0">
                <a:latin typeface="+mn-ea"/>
              </a:rPr>
              <a:t>％）　</a:t>
            </a:r>
            <a:r>
              <a:rPr lang="ja-JP" altLang="en-US" sz="1600" b="1" dirty="0" smtClean="0">
                <a:latin typeface="+mn-ea"/>
              </a:rPr>
              <a:t>　  費用</a:t>
            </a:r>
            <a:r>
              <a:rPr lang="en-US" altLang="ja-JP" sz="2400" b="1" dirty="0" smtClean="0">
                <a:latin typeface="HG丸ｺﾞｼｯｸM-PRO" pitchFamily="50" charset="-128"/>
                <a:ea typeface="HG丸ｺﾞｼｯｸM-PRO" pitchFamily="50" charset="-128"/>
              </a:rPr>
              <a:t>22,008</a:t>
            </a:r>
            <a:r>
              <a:rPr lang="ja-JP" altLang="en-US" sz="1600" b="1" dirty="0" smtClean="0">
                <a:latin typeface="HG丸ｺﾞｼｯｸM-PRO" pitchFamily="50" charset="-128"/>
                <a:ea typeface="HG丸ｺﾞｼｯｸM-PRO" pitchFamily="50" charset="-128"/>
              </a:rPr>
              <a:t>円</a:t>
            </a:r>
            <a:r>
              <a:rPr lang="ja-JP" altLang="en-US" b="1" dirty="0" smtClean="0">
                <a:latin typeface="+mn-ea"/>
              </a:rPr>
              <a:t>（</a:t>
            </a:r>
            <a:r>
              <a:rPr lang="en-US" altLang="ja-JP" b="1" dirty="0" smtClean="0">
                <a:latin typeface="+mn-ea"/>
              </a:rPr>
              <a:t>-49,707</a:t>
            </a:r>
            <a:r>
              <a:rPr lang="ja-JP" altLang="en-US" b="1" dirty="0" smtClean="0">
                <a:latin typeface="+mn-ea"/>
              </a:rPr>
              <a:t>円）</a:t>
            </a:r>
            <a:endParaRPr lang="en-US" altLang="ja-JP" b="1" dirty="0" smtClean="0">
              <a:latin typeface="+mn-ea"/>
            </a:endParaRPr>
          </a:p>
          <a:p>
            <a:pPr>
              <a:lnSpc>
                <a:spcPts val="1800"/>
              </a:lnSpc>
              <a:buNone/>
            </a:pPr>
            <a:endParaRPr kumimoji="1" lang="en-US" altLang="ja-JP" b="1" dirty="0" smtClean="0">
              <a:latin typeface="+mn-ea"/>
            </a:endParaRPr>
          </a:p>
          <a:p>
            <a:pPr>
              <a:lnSpc>
                <a:spcPts val="1800"/>
              </a:lnSpc>
              <a:buNone/>
            </a:pPr>
            <a:r>
              <a:rPr lang="en-US" altLang="ja-JP" sz="1800" b="1" dirty="0" smtClean="0">
                <a:latin typeface="+mn-ea"/>
              </a:rPr>
              <a:t>4</a:t>
            </a:r>
            <a:r>
              <a:rPr lang="ja-JP" altLang="en-US" sz="1800" b="1" dirty="0" smtClean="0">
                <a:latin typeface="+mn-ea"/>
              </a:rPr>
              <a:t>　慣例法で扱った生ごみ１㌧をオンサイトでたい肥化した場合</a:t>
            </a:r>
            <a:endParaRPr lang="en-US" altLang="ja-JP" sz="1800" b="1" dirty="0" smtClean="0">
              <a:latin typeface="+mn-ea"/>
            </a:endParaRPr>
          </a:p>
          <a:p>
            <a:pPr>
              <a:lnSpc>
                <a:spcPts val="1800"/>
              </a:lnSpc>
              <a:buNone/>
            </a:pPr>
            <a:r>
              <a:rPr lang="ja-JP" altLang="en-US" sz="1600" b="1" dirty="0" smtClean="0">
                <a:latin typeface="+mn-ea"/>
              </a:rPr>
              <a:t>　　ＣＯ</a:t>
            </a:r>
            <a:r>
              <a:rPr lang="en-US" altLang="ja-JP" sz="1600" b="1" dirty="0" smtClean="0">
                <a:latin typeface="+mn-ea"/>
              </a:rPr>
              <a:t>2</a:t>
            </a:r>
            <a:r>
              <a:rPr lang="ja-JP" altLang="en-US" sz="1600" b="1" dirty="0" smtClean="0">
                <a:latin typeface="+mn-ea"/>
              </a:rPr>
              <a:t>排出量　 　</a:t>
            </a:r>
            <a:r>
              <a:rPr lang="ja-JP" altLang="en-US" sz="2400" b="1" dirty="0" smtClean="0">
                <a:latin typeface="HG丸ｺﾞｼｯｸM-PRO" pitchFamily="50" charset="-128"/>
                <a:ea typeface="HG丸ｺﾞｼｯｸM-PRO" pitchFamily="50" charset="-128"/>
              </a:rPr>
              <a:t>１８</a:t>
            </a:r>
            <a:r>
              <a:rPr lang="en-US" altLang="ja-JP" sz="2400" b="1" dirty="0" smtClean="0">
                <a:latin typeface="HG丸ｺﾞｼｯｸM-PRO" pitchFamily="50" charset="-128"/>
                <a:ea typeface="HG丸ｺﾞｼｯｸM-PRO" pitchFamily="50" charset="-128"/>
              </a:rPr>
              <a:t>.0</a:t>
            </a:r>
            <a:r>
              <a:rPr lang="ja-JP" altLang="en-US" sz="1600" b="1" dirty="0" smtClean="0">
                <a:latin typeface="+mn-ea"/>
              </a:rPr>
              <a:t>㎏</a:t>
            </a:r>
            <a:r>
              <a:rPr lang="ja-JP" altLang="en-US" b="1" dirty="0" smtClean="0">
                <a:latin typeface="+mn-ea"/>
              </a:rPr>
              <a:t>（</a:t>
            </a:r>
            <a:r>
              <a:rPr lang="en-US" altLang="ja-JP" b="1" dirty="0" smtClean="0">
                <a:latin typeface="+mn-ea"/>
              </a:rPr>
              <a:t>-99</a:t>
            </a:r>
            <a:r>
              <a:rPr lang="ja-JP" altLang="en-US" b="1" dirty="0" smtClean="0">
                <a:latin typeface="+mn-ea"/>
              </a:rPr>
              <a:t>％）</a:t>
            </a:r>
            <a:r>
              <a:rPr lang="ja-JP" altLang="en-US" sz="2400" b="1" dirty="0" smtClean="0">
                <a:latin typeface="+mn-ea"/>
              </a:rPr>
              <a:t>　</a:t>
            </a:r>
            <a:r>
              <a:rPr lang="ja-JP" altLang="en-US" sz="1600" b="1" dirty="0" smtClean="0">
                <a:latin typeface="+mn-ea"/>
              </a:rPr>
              <a:t>　　　  費用　　</a:t>
            </a:r>
            <a:r>
              <a:rPr lang="ja-JP" altLang="en-US" sz="2400" b="1" dirty="0" smtClean="0">
                <a:latin typeface="HG丸ｺﾞｼｯｸM-PRO" pitchFamily="50" charset="-128"/>
                <a:ea typeface="HG丸ｺﾞｼｯｸM-PRO" pitchFamily="50" charset="-128"/>
              </a:rPr>
              <a:t>  </a:t>
            </a:r>
            <a:r>
              <a:rPr lang="en-US" altLang="ja-JP" sz="2400" b="1" dirty="0" smtClean="0">
                <a:latin typeface="HG丸ｺﾞｼｯｸM-PRO" pitchFamily="50" charset="-128"/>
                <a:ea typeface="HG丸ｺﾞｼｯｸM-PRO" pitchFamily="50" charset="-128"/>
              </a:rPr>
              <a:t>506</a:t>
            </a:r>
            <a:r>
              <a:rPr lang="ja-JP" altLang="en-US" sz="1600" b="1" dirty="0" smtClean="0">
                <a:latin typeface="+mn-ea"/>
              </a:rPr>
              <a:t>円</a:t>
            </a:r>
            <a:r>
              <a:rPr lang="ja-JP" altLang="en-US" b="1" dirty="0" smtClean="0">
                <a:latin typeface="+mn-ea"/>
              </a:rPr>
              <a:t>（</a:t>
            </a:r>
            <a:r>
              <a:rPr lang="en-US" altLang="ja-JP" b="1" dirty="0" smtClean="0">
                <a:latin typeface="+mn-ea"/>
              </a:rPr>
              <a:t>-71,209</a:t>
            </a:r>
            <a:r>
              <a:rPr lang="ja-JP" altLang="en-US" b="1" dirty="0" smtClean="0">
                <a:latin typeface="+mn-ea"/>
              </a:rPr>
              <a:t>円）</a:t>
            </a:r>
            <a:endParaRPr lang="en-US" altLang="ja-JP" b="1" dirty="0" smtClean="0">
              <a:latin typeface="+mn-ea"/>
            </a:endParaRPr>
          </a:p>
          <a:p>
            <a:pPr>
              <a:lnSpc>
                <a:spcPts val="1800"/>
              </a:lnSpc>
              <a:buNone/>
            </a:pPr>
            <a:endParaRPr lang="en-US" altLang="ja-JP" sz="1600" b="1" dirty="0" smtClean="0">
              <a:latin typeface="+mn-ea"/>
            </a:endParaRPr>
          </a:p>
          <a:p>
            <a:pPr>
              <a:lnSpc>
                <a:spcPts val="1800"/>
              </a:lnSpc>
              <a:buNone/>
            </a:pPr>
            <a:endParaRPr kumimoji="1" lang="ja-JP" altLang="en-US" b="1" dirty="0">
              <a:latin typeface="+mn-ea"/>
            </a:endParaRPr>
          </a:p>
        </p:txBody>
      </p:sp>
      <p:sp>
        <p:nvSpPr>
          <p:cNvPr id="4" name="スライド番号プレースホルダ 3"/>
          <p:cNvSpPr>
            <a:spLocks noGrp="1"/>
          </p:cNvSpPr>
          <p:nvPr>
            <p:ph type="sldNum" sz="quarter" idx="12"/>
          </p:nvPr>
        </p:nvSpPr>
        <p:spPr/>
        <p:txBody>
          <a:bodyPr/>
          <a:lstStyle/>
          <a:p>
            <a:pPr>
              <a:defRPr/>
            </a:pPr>
            <a:fld id="{21325CBA-536C-4A82-8D10-1879947D0B23}" type="slidenum">
              <a:rPr lang="ja-JP" altLang="en-US" sz="2000" smtClean="0">
                <a:solidFill>
                  <a:schemeClr val="bg1"/>
                </a:solidFill>
              </a:rPr>
              <a:pPr>
                <a:defRPr/>
              </a:pPr>
              <a:t>12</a:t>
            </a:fld>
            <a:endParaRPr lang="ja-JP" altLang="en-US" sz="20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95536" y="476672"/>
            <a:ext cx="8280400" cy="936625"/>
          </a:xfrm>
          <a:prstGeom prst="rect">
            <a:avLst/>
          </a:prstGeom>
          <a:noFill/>
          <a:ln w="9525">
            <a:noFill/>
            <a:miter lim="800000"/>
            <a:headEnd/>
            <a:tailEnd/>
          </a:ln>
        </p:spPr>
        <p:txBody>
          <a:bodyPr anchor="ctr"/>
          <a:lstStyle/>
          <a:p>
            <a:pPr algn="ctr"/>
            <a:r>
              <a:rPr lang="ja-JP" altLang="en-US" sz="2400" b="1" dirty="0">
                <a:latin typeface="HG丸ｺﾞｼｯｸM-PRO" pitchFamily="50" charset="-128"/>
                <a:ea typeface="HG丸ｺﾞｼｯｸM-PRO" pitchFamily="50" charset="-128"/>
              </a:rPr>
              <a:t>標準生ごみ１㌧を焼却するとき</a:t>
            </a:r>
          </a:p>
          <a:p>
            <a:pPr algn="ctr"/>
            <a:r>
              <a:rPr lang="ja-JP" altLang="en-US" sz="2800" b="1" dirty="0" smtClean="0">
                <a:latin typeface="HG丸ｺﾞｼｯｸM-PRO" pitchFamily="50" charset="-128"/>
                <a:ea typeface="HG丸ｺﾞｼｯｸM-PRO" pitchFamily="50" charset="-128"/>
              </a:rPr>
              <a:t>２０５１</a:t>
            </a:r>
            <a:r>
              <a:rPr lang="en-US" altLang="ja-JP" sz="2800" b="1" dirty="0" smtClean="0">
                <a:latin typeface="HG丸ｺﾞｼｯｸM-PRO" pitchFamily="50" charset="-128"/>
                <a:ea typeface="HG丸ｺﾞｼｯｸM-PRO" pitchFamily="50" charset="-128"/>
              </a:rPr>
              <a:t>.</a:t>
            </a:r>
            <a:r>
              <a:rPr lang="ja-JP" altLang="en-US" sz="2800" b="1" dirty="0" smtClean="0">
                <a:latin typeface="HG丸ｺﾞｼｯｸM-PRO" pitchFamily="50" charset="-128"/>
                <a:ea typeface="HG丸ｺﾞｼｯｸM-PRO" pitchFamily="50" charset="-128"/>
              </a:rPr>
              <a:t>３</a:t>
            </a:r>
            <a:r>
              <a:rPr lang="en-US" altLang="ja-JP" sz="2800" b="1" dirty="0" smtClean="0">
                <a:latin typeface="HG丸ｺﾞｼｯｸM-PRO" pitchFamily="50" charset="-128"/>
                <a:ea typeface="HG丸ｺﾞｼｯｸM-PRO" pitchFamily="50" charset="-128"/>
              </a:rPr>
              <a:t>kg</a:t>
            </a:r>
            <a:r>
              <a:rPr lang="ja-JP" altLang="en-US" sz="2800" b="1" dirty="0" smtClean="0">
                <a:latin typeface="HG丸ｺﾞｼｯｸM-PRO" pitchFamily="50" charset="-128"/>
                <a:ea typeface="HG丸ｺﾞｼｯｸM-PRO" pitchFamily="50" charset="-128"/>
              </a:rPr>
              <a:t>の</a:t>
            </a:r>
            <a:r>
              <a:rPr lang="ja-JP" altLang="en-US" sz="2800" b="1" dirty="0">
                <a:latin typeface="HG丸ｺﾞｼｯｸM-PRO" pitchFamily="50" charset="-128"/>
                <a:ea typeface="HG丸ｺﾞｼｯｸM-PRO" pitchFamily="50" charset="-128"/>
              </a:rPr>
              <a:t>二酸化炭素を出します</a:t>
            </a:r>
          </a:p>
        </p:txBody>
      </p:sp>
      <p:sp>
        <p:nvSpPr>
          <p:cNvPr id="13315" name="コンテンツ プレースホルダ 5"/>
          <p:cNvSpPr>
            <a:spLocks noGrp="1"/>
          </p:cNvSpPr>
          <p:nvPr>
            <p:ph idx="1"/>
          </p:nvPr>
        </p:nvSpPr>
        <p:spPr>
          <a:xfrm>
            <a:off x="446336" y="1628800"/>
            <a:ext cx="8697664" cy="3744416"/>
          </a:xfrm>
        </p:spPr>
        <p:txBody>
          <a:bodyPr/>
          <a:lstStyle/>
          <a:p>
            <a:pPr marL="0" indent="0" eaLnBrk="1" hangingPunct="1">
              <a:spcBef>
                <a:spcPts val="300"/>
              </a:spcBef>
              <a:buNone/>
              <a:defRPr/>
            </a:pPr>
            <a:r>
              <a:rPr lang="ja-JP" altLang="en-US" sz="1600" dirty="0">
                <a:solidFill>
                  <a:schemeClr val="tx1"/>
                </a:solidFill>
                <a:latin typeface="HG丸ｺﾞｼｯｸM-PRO" pitchFamily="50" charset="-128"/>
                <a:ea typeface="HG丸ｺﾞｼｯｸM-PRO" pitchFamily="50" charset="-128"/>
              </a:rPr>
              <a:t>・</a:t>
            </a:r>
            <a:r>
              <a:rPr lang="ja-JP" altLang="en-US" sz="1600" dirty="0" smtClean="0">
                <a:solidFill>
                  <a:schemeClr val="tx1"/>
                </a:solidFill>
                <a:latin typeface="HG丸ｺﾞｼｯｸM-PRO" pitchFamily="50" charset="-128"/>
                <a:ea typeface="HG丸ｺﾞｼｯｸM-PRO" pitchFamily="50" charset="-128"/>
              </a:rPr>
              <a:t>生ごみ１㌧の運搬に要する燃料から排出する</a:t>
            </a:r>
            <a:r>
              <a:rPr lang="en-US" altLang="ja-JP" sz="1600" dirty="0" smtClean="0">
                <a:solidFill>
                  <a:schemeClr val="tx1"/>
                </a:solidFill>
                <a:latin typeface="HG丸ｺﾞｼｯｸM-PRO" pitchFamily="50" charset="-128"/>
                <a:ea typeface="HG丸ｺﾞｼｯｸM-PRO" pitchFamily="50" charset="-128"/>
              </a:rPr>
              <a:t>CO2</a:t>
            </a:r>
            <a:r>
              <a:rPr lang="ja-JP" altLang="en-US" sz="1600" dirty="0" smtClean="0">
                <a:solidFill>
                  <a:schemeClr val="tx1"/>
                </a:solidFill>
                <a:latin typeface="HG丸ｺﾞｼｯｸM-PRO" pitchFamily="50" charset="-128"/>
                <a:ea typeface="HG丸ｺﾞｼｯｸM-PRO" pitchFamily="50" charset="-128"/>
              </a:rPr>
              <a:t>量・・・・・・・・・１５．９㎏</a:t>
            </a:r>
            <a:endParaRPr lang="en-US" altLang="ja-JP" sz="1600" dirty="0" smtClean="0">
              <a:solidFill>
                <a:schemeClr val="tx1"/>
              </a:solidFill>
              <a:latin typeface="HG丸ｺﾞｼｯｸM-PRO" pitchFamily="50" charset="-128"/>
              <a:ea typeface="HG丸ｺﾞｼｯｸM-PRO" pitchFamily="50" charset="-128"/>
            </a:endParaRPr>
          </a:p>
          <a:p>
            <a:pPr marL="0" indent="0" eaLnBrk="1" hangingPunct="1">
              <a:spcBef>
                <a:spcPts val="300"/>
              </a:spcBef>
              <a:buNone/>
              <a:defRPr/>
            </a:pPr>
            <a:r>
              <a:rPr lang="ja-JP" altLang="en-US" sz="1600" dirty="0" smtClean="0">
                <a:solidFill>
                  <a:schemeClr val="tx1"/>
                </a:solidFill>
                <a:latin typeface="HG丸ｺﾞｼｯｸM-PRO" pitchFamily="50" charset="-128"/>
                <a:ea typeface="HG丸ｺﾞｼｯｸM-PRO" pitchFamily="50" charset="-128"/>
              </a:rPr>
              <a:t>・生ごみ１㌧の焼却に要する燃料から排出する</a:t>
            </a:r>
            <a:r>
              <a:rPr lang="en-US" altLang="ja-JP" sz="1600" dirty="0" smtClean="0">
                <a:solidFill>
                  <a:schemeClr val="tx1"/>
                </a:solidFill>
                <a:latin typeface="HG丸ｺﾞｼｯｸM-PRO" pitchFamily="50" charset="-128"/>
                <a:ea typeface="HG丸ｺﾞｼｯｸM-PRO" pitchFamily="50" charset="-128"/>
              </a:rPr>
              <a:t>CO2</a:t>
            </a:r>
            <a:r>
              <a:rPr lang="ja-JP" altLang="en-US" sz="1600" dirty="0" smtClean="0">
                <a:solidFill>
                  <a:schemeClr val="tx1"/>
                </a:solidFill>
                <a:latin typeface="HG丸ｺﾞｼｯｸM-PRO" pitchFamily="50" charset="-128"/>
                <a:ea typeface="HG丸ｺﾞｼｯｸM-PRO" pitchFamily="50" charset="-128"/>
              </a:rPr>
              <a:t>量・・・・・・１，９７９．０</a:t>
            </a:r>
            <a:r>
              <a:rPr lang="en-US" altLang="ja-JP" sz="1600" dirty="0" smtClean="0">
                <a:solidFill>
                  <a:schemeClr val="tx1"/>
                </a:solidFill>
                <a:latin typeface="HG丸ｺﾞｼｯｸM-PRO" pitchFamily="50" charset="-128"/>
                <a:ea typeface="HG丸ｺﾞｼｯｸM-PRO" pitchFamily="50" charset="-128"/>
              </a:rPr>
              <a:t>kg</a:t>
            </a:r>
          </a:p>
          <a:p>
            <a:pPr marL="0" indent="0" eaLnBrk="1" hangingPunct="1">
              <a:spcBef>
                <a:spcPts val="300"/>
              </a:spcBef>
              <a:buNone/>
              <a:defRPr/>
            </a:pPr>
            <a:r>
              <a:rPr lang="ja-JP" altLang="en-US" sz="1600" dirty="0" smtClean="0">
                <a:solidFill>
                  <a:schemeClr val="tx1"/>
                </a:solidFill>
                <a:latin typeface="HG丸ｺﾞｼｯｸM-PRO" pitchFamily="50" charset="-128"/>
                <a:ea typeface="HG丸ｺﾞｼｯｸM-PRO" pitchFamily="50" charset="-128"/>
              </a:rPr>
              <a:t>・生ごみ１㌧が燃焼する際放出する</a:t>
            </a:r>
            <a:r>
              <a:rPr lang="en-US" altLang="ja-JP" sz="1600" dirty="0" smtClean="0">
                <a:solidFill>
                  <a:schemeClr val="tx1"/>
                </a:solidFill>
                <a:latin typeface="HG丸ｺﾞｼｯｸM-PRO" pitchFamily="50" charset="-128"/>
                <a:ea typeface="HG丸ｺﾞｼｯｸM-PRO" pitchFamily="50" charset="-128"/>
              </a:rPr>
              <a:t>CO2</a:t>
            </a:r>
            <a:r>
              <a:rPr lang="ja-JP" altLang="en-US" sz="1600" dirty="0" smtClean="0">
                <a:solidFill>
                  <a:schemeClr val="tx1"/>
                </a:solidFill>
                <a:latin typeface="HG丸ｺﾞｼｯｸM-PRO" pitchFamily="50" charset="-128"/>
                <a:ea typeface="HG丸ｺﾞｼｯｸM-PRO" pitchFamily="50" charset="-128"/>
              </a:rPr>
              <a:t>量・・・・・・・・・・・・・・５６．４㎏</a:t>
            </a:r>
            <a:endParaRPr lang="en-US" altLang="ja-JP" sz="1600" dirty="0" smtClean="0">
              <a:solidFill>
                <a:schemeClr val="tx1"/>
              </a:solidFill>
              <a:latin typeface="HG丸ｺﾞｼｯｸM-PRO" pitchFamily="50" charset="-128"/>
              <a:ea typeface="HG丸ｺﾞｼｯｸM-PRO" pitchFamily="50" charset="-128"/>
            </a:endParaRPr>
          </a:p>
          <a:p>
            <a:pPr eaLnBrk="1" hangingPunct="1">
              <a:spcBef>
                <a:spcPts val="300"/>
              </a:spcBef>
              <a:buFontTx/>
              <a:buNone/>
              <a:defRPr/>
            </a:pPr>
            <a:r>
              <a:rPr lang="ja-JP" altLang="en-US" sz="1600" b="1" dirty="0" smtClean="0">
                <a:solidFill>
                  <a:schemeClr val="tx1"/>
                </a:solidFill>
                <a:latin typeface="HG丸ｺﾞｼｯｸM-PRO" pitchFamily="50" charset="-128"/>
                <a:ea typeface="HG丸ｺﾞｼｯｸM-PRO" pitchFamily="50" charset="-128"/>
              </a:rPr>
              <a:t>　　</a:t>
            </a:r>
            <a:r>
              <a:rPr lang="ja-JP" altLang="en-US" sz="1600" b="1" u="sng" dirty="0" smtClean="0">
                <a:solidFill>
                  <a:schemeClr val="tx1"/>
                </a:solidFill>
                <a:latin typeface="HG丸ｺﾞｼｯｸM-PRO" pitchFamily="50" charset="-128"/>
                <a:ea typeface="HG丸ｺﾞｼｯｸM-PRO" pitchFamily="50" charset="-128"/>
              </a:rPr>
              <a:t>合計　２０５１．３㎏</a:t>
            </a:r>
            <a:r>
              <a:rPr lang="en-US" altLang="ja-JP" sz="1600" b="1" u="sng" dirty="0" smtClean="0">
                <a:solidFill>
                  <a:schemeClr val="tx1"/>
                </a:solidFill>
                <a:latin typeface="HG丸ｺﾞｼｯｸM-PRO" pitchFamily="50" charset="-128"/>
                <a:ea typeface="HG丸ｺﾞｼｯｸM-PRO" pitchFamily="50" charset="-128"/>
              </a:rPr>
              <a:t>-</a:t>
            </a:r>
            <a:r>
              <a:rPr lang="ja-JP" altLang="en-US" sz="1600" b="1" u="sng" dirty="0" smtClean="0">
                <a:solidFill>
                  <a:schemeClr val="tx1"/>
                </a:solidFill>
                <a:latin typeface="HG丸ｺﾞｼｯｸM-PRO" pitchFamily="50" charset="-128"/>
                <a:ea typeface="HG丸ｺﾞｼｯｸM-PRO" pitchFamily="50" charset="-128"/>
              </a:rPr>
              <a:t>ＣＯ</a:t>
            </a:r>
            <a:r>
              <a:rPr lang="en-US" altLang="ja-JP" sz="1600" b="1" u="sng" dirty="0" smtClean="0">
                <a:solidFill>
                  <a:schemeClr val="tx1"/>
                </a:solidFill>
                <a:latin typeface="HG丸ｺﾞｼｯｸM-PRO" pitchFamily="50" charset="-128"/>
                <a:ea typeface="HG丸ｺﾞｼｯｸM-PRO" pitchFamily="50" charset="-128"/>
              </a:rPr>
              <a:t>2</a:t>
            </a:r>
            <a:r>
              <a:rPr lang="en-US" altLang="ja-JP" sz="1600" b="1" dirty="0" smtClean="0">
                <a:solidFill>
                  <a:schemeClr val="tx1"/>
                </a:solidFill>
                <a:latin typeface="HG丸ｺﾞｼｯｸM-PRO" pitchFamily="50" charset="-128"/>
                <a:ea typeface="HG丸ｺﾞｼｯｸM-PRO" pitchFamily="50" charset="-128"/>
              </a:rPr>
              <a:t>  </a:t>
            </a:r>
          </a:p>
          <a:p>
            <a:pPr eaLnBrk="1" hangingPunct="1">
              <a:spcBef>
                <a:spcPts val="300"/>
              </a:spcBef>
              <a:buFontTx/>
              <a:buNone/>
              <a:defRPr/>
            </a:pPr>
            <a:r>
              <a:rPr lang="ja-JP" altLang="en-US" sz="1100" b="1" dirty="0">
                <a:solidFill>
                  <a:schemeClr val="tx1"/>
                </a:solidFill>
                <a:latin typeface="HG丸ｺﾞｼｯｸM-PRO" pitchFamily="50" charset="-128"/>
                <a:ea typeface="HG丸ｺﾞｼｯｸM-PRO" pitchFamily="50" charset="-128"/>
              </a:rPr>
              <a:t>　</a:t>
            </a:r>
            <a:r>
              <a:rPr lang="ja-JP" altLang="en-US" sz="1100" b="1" dirty="0" smtClean="0">
                <a:solidFill>
                  <a:schemeClr val="tx1"/>
                </a:solidFill>
                <a:latin typeface="HG丸ｺﾞｼｯｸM-PRO" pitchFamily="50" charset="-128"/>
                <a:ea typeface="HG丸ｺﾞｼｯｸM-PRO" pitchFamily="50" charset="-128"/>
              </a:rPr>
              <a:t>　　　　　　　　　　　　　　　　　</a:t>
            </a:r>
            <a:r>
              <a:rPr lang="en-US" altLang="ja-JP" sz="1100" b="1" dirty="0" smtClean="0">
                <a:solidFill>
                  <a:schemeClr val="tx1"/>
                </a:solidFill>
                <a:latin typeface="HG丸ｺﾞｼｯｸM-PRO" pitchFamily="50" charset="-128"/>
                <a:ea typeface="HG丸ｺﾞｼｯｸM-PRO" pitchFamily="50" charset="-128"/>
              </a:rPr>
              <a:t>(</a:t>
            </a:r>
            <a:r>
              <a:rPr lang="ja-JP" altLang="en-US" sz="1100" b="1" dirty="0" smtClean="0">
                <a:solidFill>
                  <a:schemeClr val="tx1"/>
                </a:solidFill>
                <a:latin typeface="HG丸ｺﾞｼｯｸM-PRO" pitchFamily="50" charset="-128"/>
                <a:ea typeface="HG丸ｺﾞｼｯｸM-PRO" pitchFamily="50" charset="-128"/>
              </a:rPr>
              <a:t>財</a:t>
            </a:r>
            <a:r>
              <a:rPr lang="en-US" altLang="ja-JP" sz="1100" b="1" dirty="0" smtClean="0">
                <a:solidFill>
                  <a:schemeClr val="tx1"/>
                </a:solidFill>
                <a:latin typeface="HG丸ｺﾞｼｯｸM-PRO" pitchFamily="50" charset="-128"/>
                <a:ea typeface="HG丸ｺﾞｼｯｸM-PRO" pitchFamily="50" charset="-128"/>
              </a:rPr>
              <a:t>)</a:t>
            </a:r>
            <a:r>
              <a:rPr lang="ja-JP" altLang="en-US" sz="1100" b="1" dirty="0" smtClean="0">
                <a:solidFill>
                  <a:schemeClr val="tx1"/>
                </a:solidFill>
                <a:latin typeface="HG丸ｺﾞｼｯｸM-PRO" pitchFamily="50" charset="-128"/>
                <a:ea typeface="HG丸ｺﾞｼｯｸM-PRO" pitchFamily="50" charset="-128"/>
              </a:rPr>
              <a:t>省エネルギーセンター平成９年度省エネルギー優秀事例全国大会資料より</a:t>
            </a:r>
            <a:endParaRPr lang="en-US" altLang="ja-JP" sz="1100" b="1" dirty="0" smtClean="0">
              <a:solidFill>
                <a:schemeClr val="tx1"/>
              </a:solidFill>
              <a:latin typeface="HG丸ｺﾞｼｯｸM-PRO" pitchFamily="50" charset="-128"/>
              <a:ea typeface="HG丸ｺﾞｼｯｸM-PRO" pitchFamily="50" charset="-128"/>
            </a:endParaRPr>
          </a:p>
          <a:p>
            <a:pPr eaLnBrk="1" hangingPunct="1">
              <a:spcBef>
                <a:spcPts val="1200"/>
              </a:spcBef>
              <a:buFontTx/>
              <a:buNone/>
              <a:defRPr/>
            </a:pPr>
            <a:r>
              <a:rPr lang="ja-JP" altLang="en-US" sz="1600" dirty="0" smtClean="0">
                <a:solidFill>
                  <a:schemeClr val="tx1"/>
                </a:solidFill>
                <a:latin typeface="HG丸ｺﾞｼｯｸM-PRO" pitchFamily="50" charset="-128"/>
                <a:ea typeface="HG丸ｺﾞｼｯｸM-PRO" pitchFamily="50" charset="-128"/>
              </a:rPr>
              <a:t>・同質の生ごみ１㌧を発酵式生ごみ分解機で分解する際に必要な電力を</a:t>
            </a:r>
            <a:endParaRPr lang="en-US" altLang="ja-JP" sz="1600" dirty="0" smtClean="0">
              <a:solidFill>
                <a:schemeClr val="tx1"/>
              </a:solidFill>
              <a:latin typeface="HG丸ｺﾞｼｯｸM-PRO" pitchFamily="50" charset="-128"/>
              <a:ea typeface="HG丸ｺﾞｼｯｸM-PRO" pitchFamily="50" charset="-128"/>
            </a:endParaRPr>
          </a:p>
          <a:p>
            <a:pPr eaLnBrk="1" hangingPunct="1">
              <a:spcBef>
                <a:spcPts val="0"/>
              </a:spcBef>
              <a:buFontTx/>
              <a:buNone/>
              <a:defRPr/>
            </a:pPr>
            <a:r>
              <a:rPr lang="ja-JP" altLang="en-US" sz="1600" dirty="0" smtClean="0">
                <a:solidFill>
                  <a:schemeClr val="tx1"/>
                </a:solidFill>
                <a:latin typeface="HG丸ｺﾞｼｯｸM-PRO" pitchFamily="50" charset="-128"/>
                <a:ea typeface="HG丸ｺﾞｼｯｸM-PRO" pitchFamily="50" charset="-128"/>
              </a:rPr>
              <a:t>　</a:t>
            </a:r>
            <a:r>
              <a:rPr lang="en-US" altLang="ja-JP" sz="1600" dirty="0" smtClean="0">
                <a:solidFill>
                  <a:schemeClr val="tx1"/>
                </a:solidFill>
                <a:latin typeface="HG丸ｺﾞｼｯｸM-PRO" pitchFamily="50" charset="-128"/>
                <a:ea typeface="HG丸ｺﾞｼｯｸM-PRO" pitchFamily="50" charset="-128"/>
              </a:rPr>
              <a:t>CO2</a:t>
            </a:r>
            <a:r>
              <a:rPr lang="ja-JP" altLang="en-US" sz="1600" dirty="0" err="1" smtClean="0">
                <a:solidFill>
                  <a:schemeClr val="tx1"/>
                </a:solidFill>
                <a:latin typeface="HG丸ｺﾞｼｯｸM-PRO" pitchFamily="50" charset="-128"/>
                <a:ea typeface="HG丸ｺﾞｼｯｸM-PRO" pitchFamily="50" charset="-128"/>
              </a:rPr>
              <a:t>に換</a:t>
            </a:r>
            <a:r>
              <a:rPr lang="ja-JP" altLang="en-US" sz="1600" dirty="0" smtClean="0">
                <a:solidFill>
                  <a:schemeClr val="tx1"/>
                </a:solidFill>
                <a:latin typeface="HG丸ｺﾞｼｯｸM-PRO" pitchFamily="50" charset="-128"/>
                <a:ea typeface="HG丸ｺﾞｼｯｸM-PRO" pitchFamily="50" charset="-128"/>
              </a:rPr>
              <a:t>算すると・・・・・・・・・・・・・・・・・・・・・・・・約１４３</a:t>
            </a:r>
            <a:r>
              <a:rPr lang="en-US" altLang="ja-JP" sz="1600" dirty="0" smtClean="0">
                <a:solidFill>
                  <a:schemeClr val="tx1"/>
                </a:solidFill>
                <a:latin typeface="HG丸ｺﾞｼｯｸM-PRO" pitchFamily="50" charset="-128"/>
                <a:ea typeface="HG丸ｺﾞｼｯｸM-PRO" pitchFamily="50" charset="-128"/>
              </a:rPr>
              <a:t>kg</a:t>
            </a:r>
          </a:p>
          <a:p>
            <a:pPr eaLnBrk="1" hangingPunct="1">
              <a:spcBef>
                <a:spcPts val="300"/>
              </a:spcBef>
              <a:buFontTx/>
              <a:buNone/>
              <a:defRPr/>
            </a:pPr>
            <a:r>
              <a:rPr lang="ja-JP" altLang="en-US" sz="1600" dirty="0">
                <a:solidFill>
                  <a:schemeClr val="tx1"/>
                </a:solidFill>
                <a:latin typeface="HG丸ｺﾞｼｯｸM-PRO" pitchFamily="50" charset="-128"/>
                <a:ea typeface="HG丸ｺﾞｼｯｸM-PRO" pitchFamily="50" charset="-128"/>
              </a:rPr>
              <a:t>・</a:t>
            </a:r>
            <a:r>
              <a:rPr lang="ja-JP" altLang="en-US" sz="1600" dirty="0" smtClean="0">
                <a:solidFill>
                  <a:schemeClr val="tx1"/>
                </a:solidFill>
                <a:latin typeface="HG丸ｺﾞｼｯｸM-PRO" pitchFamily="50" charset="-128"/>
                <a:ea typeface="HG丸ｺﾞｼｯｸM-PRO" pitchFamily="50" charset="-128"/>
              </a:rPr>
              <a:t>１㌧の生ごみが放出する</a:t>
            </a:r>
            <a:r>
              <a:rPr lang="en-US" altLang="ja-JP" sz="1600" dirty="0" smtClean="0">
                <a:solidFill>
                  <a:schemeClr val="tx1"/>
                </a:solidFill>
                <a:latin typeface="HG丸ｺﾞｼｯｸM-PRO" pitchFamily="50" charset="-128"/>
                <a:ea typeface="HG丸ｺﾞｼｯｸM-PRO" pitchFamily="50" charset="-128"/>
              </a:rPr>
              <a:t>CO2</a:t>
            </a:r>
            <a:r>
              <a:rPr lang="ja-JP" altLang="en-US" sz="1600" dirty="0" smtClean="0">
                <a:solidFill>
                  <a:schemeClr val="tx1"/>
                </a:solidFill>
                <a:latin typeface="HG丸ｺﾞｼｯｸM-PRO" pitchFamily="50" charset="-128"/>
                <a:ea typeface="HG丸ｺﾞｼｯｸM-PRO" pitchFamily="50" charset="-128"/>
              </a:rPr>
              <a:t>量・・・・・・・・・・・・・・・・・・・約１８</a:t>
            </a:r>
            <a:r>
              <a:rPr lang="en-US" altLang="ja-JP" sz="1600" dirty="0" smtClean="0">
                <a:solidFill>
                  <a:schemeClr val="tx1"/>
                </a:solidFill>
                <a:latin typeface="HG丸ｺﾞｼｯｸM-PRO" pitchFamily="50" charset="-128"/>
                <a:ea typeface="HG丸ｺﾞｼｯｸM-PRO" pitchFamily="50" charset="-128"/>
              </a:rPr>
              <a:t>kg</a:t>
            </a:r>
          </a:p>
          <a:p>
            <a:pPr eaLnBrk="1" hangingPunct="1">
              <a:spcBef>
                <a:spcPts val="300"/>
              </a:spcBef>
              <a:buFontTx/>
              <a:buNone/>
              <a:defRPr/>
            </a:pPr>
            <a:r>
              <a:rPr lang="en-US" altLang="ja-JP" sz="1600" b="1" dirty="0" smtClean="0">
                <a:solidFill>
                  <a:schemeClr val="tx1"/>
                </a:solidFill>
                <a:latin typeface="HG丸ｺﾞｼｯｸM-PRO" pitchFamily="50" charset="-128"/>
                <a:ea typeface="HG丸ｺﾞｼｯｸM-PRO" pitchFamily="50" charset="-128"/>
              </a:rPr>
              <a:t>     </a:t>
            </a:r>
            <a:r>
              <a:rPr lang="ja-JP" altLang="en-US" sz="1600" b="1" u="sng" dirty="0" smtClean="0">
                <a:solidFill>
                  <a:schemeClr val="tx1"/>
                </a:solidFill>
                <a:latin typeface="HG丸ｺﾞｼｯｸM-PRO" pitchFamily="50" charset="-128"/>
                <a:ea typeface="HG丸ｺﾞｼｯｸM-PRO" pitchFamily="50" charset="-128"/>
              </a:rPr>
              <a:t>合計　</a:t>
            </a:r>
            <a:r>
              <a:rPr lang="en-US" altLang="ja-JP" sz="1600" b="1" u="sng" dirty="0" smtClean="0">
                <a:solidFill>
                  <a:schemeClr val="tx1"/>
                </a:solidFill>
                <a:latin typeface="HG丸ｺﾞｼｯｸM-PRO" pitchFamily="50" charset="-128"/>
                <a:ea typeface="HG丸ｺﾞｼｯｸM-PRO" pitchFamily="50" charset="-128"/>
              </a:rPr>
              <a:t>161kg-</a:t>
            </a:r>
            <a:r>
              <a:rPr lang="ja-JP" altLang="en-US" sz="1600" b="1" u="sng" dirty="0" smtClean="0">
                <a:solidFill>
                  <a:schemeClr val="tx1"/>
                </a:solidFill>
                <a:latin typeface="HG丸ｺﾞｼｯｸM-PRO" pitchFamily="50" charset="-128"/>
                <a:ea typeface="HG丸ｺﾞｼｯｸM-PRO" pitchFamily="50" charset="-128"/>
              </a:rPr>
              <a:t>ＣＯ</a:t>
            </a:r>
            <a:r>
              <a:rPr lang="en-US" altLang="ja-JP" sz="1600" b="1" u="sng" dirty="0" smtClean="0">
                <a:solidFill>
                  <a:schemeClr val="tx1"/>
                </a:solidFill>
                <a:latin typeface="HG丸ｺﾞｼｯｸM-PRO" pitchFamily="50" charset="-128"/>
                <a:ea typeface="HG丸ｺﾞｼｯｸM-PRO" pitchFamily="50" charset="-128"/>
              </a:rPr>
              <a:t>2 </a:t>
            </a:r>
          </a:p>
          <a:p>
            <a:pPr eaLnBrk="1" hangingPunct="1">
              <a:spcBef>
                <a:spcPts val="1200"/>
              </a:spcBef>
              <a:buFontTx/>
              <a:buNone/>
              <a:defRPr/>
            </a:pPr>
            <a:r>
              <a:rPr lang="ja-JP" altLang="en-US" sz="1600" dirty="0" smtClean="0">
                <a:solidFill>
                  <a:schemeClr val="tx1"/>
                </a:solidFill>
                <a:latin typeface="HG丸ｺﾞｼｯｸM-PRO" pitchFamily="50" charset="-128"/>
                <a:ea typeface="HG丸ｺﾞｼｯｸM-PRO" pitchFamily="50" charset="-128"/>
              </a:rPr>
              <a:t>・同質の生ごみ１㌧をコンポスト容器で堆肥化すると放出するＣＯ</a:t>
            </a:r>
            <a:r>
              <a:rPr lang="en-US" altLang="ja-JP" sz="1600" dirty="0" smtClean="0">
                <a:solidFill>
                  <a:schemeClr val="tx1"/>
                </a:solidFill>
                <a:latin typeface="HG丸ｺﾞｼｯｸM-PRO" pitchFamily="50" charset="-128"/>
                <a:ea typeface="HG丸ｺﾞｼｯｸM-PRO" pitchFamily="50" charset="-128"/>
              </a:rPr>
              <a:t>2</a:t>
            </a:r>
            <a:r>
              <a:rPr lang="ja-JP" altLang="en-US" sz="1600" dirty="0" smtClean="0">
                <a:solidFill>
                  <a:schemeClr val="tx1"/>
                </a:solidFill>
                <a:latin typeface="HG丸ｺﾞｼｯｸM-PRO" pitchFamily="50" charset="-128"/>
                <a:ea typeface="HG丸ｺﾞｼｯｸM-PRO" pitchFamily="50" charset="-128"/>
              </a:rPr>
              <a:t>量は</a:t>
            </a:r>
            <a:endParaRPr lang="en-US" altLang="ja-JP" sz="1600" dirty="0" smtClean="0">
              <a:solidFill>
                <a:schemeClr val="tx1"/>
              </a:solidFill>
              <a:latin typeface="HG丸ｺﾞｼｯｸM-PRO" pitchFamily="50" charset="-128"/>
              <a:ea typeface="HG丸ｺﾞｼｯｸM-PRO" pitchFamily="50" charset="-128"/>
            </a:endParaRPr>
          </a:p>
          <a:p>
            <a:pPr eaLnBrk="1" hangingPunct="1">
              <a:spcBef>
                <a:spcPts val="300"/>
              </a:spcBef>
              <a:buFontTx/>
              <a:buNone/>
              <a:defRPr/>
            </a:pPr>
            <a:r>
              <a:rPr lang="ja-JP" altLang="en-US" sz="1600" dirty="0" smtClean="0">
                <a:solidFill>
                  <a:schemeClr val="tx1"/>
                </a:solidFill>
                <a:latin typeface="HG丸ｺﾞｼｯｸM-PRO" pitchFamily="50" charset="-128"/>
                <a:ea typeface="HG丸ｺﾞｼｯｸM-PRO" pitchFamily="50" charset="-128"/>
              </a:rPr>
              <a:t>　</a:t>
            </a:r>
            <a:r>
              <a:rPr lang="ja-JP" altLang="en-US" sz="1600" b="1" dirty="0" smtClean="0">
                <a:solidFill>
                  <a:schemeClr val="tx1"/>
                </a:solidFill>
                <a:latin typeface="HG丸ｺﾞｼｯｸM-PRO" pitchFamily="50" charset="-128"/>
                <a:ea typeface="HG丸ｺﾞｼｯｸM-PRO" pitchFamily="50" charset="-128"/>
              </a:rPr>
              <a:t>　</a:t>
            </a:r>
            <a:r>
              <a:rPr lang="en-US" altLang="ja-JP" sz="1600" b="1" u="sng" dirty="0" smtClean="0">
                <a:solidFill>
                  <a:schemeClr val="tx1"/>
                </a:solidFill>
                <a:latin typeface="HG丸ｺﾞｼｯｸM-PRO" pitchFamily="50" charset="-128"/>
                <a:ea typeface="HG丸ｺﾞｼｯｸM-PRO" pitchFamily="50" charset="-128"/>
              </a:rPr>
              <a:t>18.0</a:t>
            </a:r>
            <a:r>
              <a:rPr lang="ja-JP" altLang="en-US" sz="1600" b="1" u="sng" dirty="0" smtClean="0">
                <a:solidFill>
                  <a:schemeClr val="tx1"/>
                </a:solidFill>
                <a:latin typeface="HG丸ｺﾞｼｯｸM-PRO" pitchFamily="50" charset="-128"/>
                <a:ea typeface="HG丸ｺﾞｼｯｸM-PRO" pitchFamily="50" charset="-128"/>
              </a:rPr>
              <a:t>㎏</a:t>
            </a:r>
            <a:r>
              <a:rPr lang="en-US" altLang="ja-JP" sz="1600" b="1" u="sng" dirty="0" smtClean="0">
                <a:solidFill>
                  <a:schemeClr val="tx1"/>
                </a:solidFill>
                <a:latin typeface="HG丸ｺﾞｼｯｸM-PRO" pitchFamily="50" charset="-128"/>
                <a:ea typeface="HG丸ｺﾞｼｯｸM-PRO" pitchFamily="50" charset="-128"/>
              </a:rPr>
              <a:t>-</a:t>
            </a:r>
            <a:r>
              <a:rPr lang="ja-JP" altLang="en-US" sz="1600" b="1" u="sng" dirty="0" smtClean="0">
                <a:solidFill>
                  <a:schemeClr val="tx1"/>
                </a:solidFill>
                <a:latin typeface="HG丸ｺﾞｼｯｸM-PRO" pitchFamily="50" charset="-128"/>
                <a:ea typeface="HG丸ｺﾞｼｯｸM-PRO" pitchFamily="50" charset="-128"/>
              </a:rPr>
              <a:t>ＣＯ</a:t>
            </a:r>
            <a:r>
              <a:rPr lang="en-US" altLang="ja-JP" sz="1600" b="1" u="sng" dirty="0" smtClean="0">
                <a:solidFill>
                  <a:schemeClr val="tx1"/>
                </a:solidFill>
                <a:latin typeface="HG丸ｺﾞｼｯｸM-PRO" pitchFamily="50" charset="-128"/>
                <a:ea typeface="HG丸ｺﾞｼｯｸM-PRO" pitchFamily="50" charset="-128"/>
              </a:rPr>
              <a:t>2</a:t>
            </a:r>
          </a:p>
          <a:p>
            <a:pPr eaLnBrk="1" hangingPunct="1">
              <a:spcBef>
                <a:spcPts val="1200"/>
              </a:spcBef>
              <a:buFontTx/>
              <a:buNone/>
              <a:defRPr/>
            </a:pPr>
            <a:r>
              <a:rPr lang="en-US" altLang="ja-JP" sz="1600" b="1" dirty="0" smtClean="0">
                <a:solidFill>
                  <a:schemeClr val="tx1"/>
                </a:solidFill>
              </a:rPr>
              <a:t>                                                  </a:t>
            </a:r>
            <a:r>
              <a:rPr lang="ja-JP" altLang="en-US" sz="1600" b="1" dirty="0" smtClean="0">
                <a:solidFill>
                  <a:schemeClr val="tx1"/>
                </a:solidFill>
              </a:rPr>
              <a:t>　　　　　　　　　　　　　　　　　　　　　　　　　　　</a:t>
            </a:r>
            <a:r>
              <a:rPr lang="en-US" altLang="ja-JP" sz="1400" b="1" dirty="0" smtClean="0">
                <a:solidFill>
                  <a:schemeClr val="tx1"/>
                </a:solidFill>
              </a:rPr>
              <a:t>    (</a:t>
            </a:r>
            <a:r>
              <a:rPr lang="ja-JP" altLang="en-US" sz="1400" b="1" dirty="0" smtClean="0">
                <a:solidFill>
                  <a:schemeClr val="tx1"/>
                </a:solidFill>
              </a:rPr>
              <a:t>財</a:t>
            </a:r>
            <a:r>
              <a:rPr lang="en-US" altLang="ja-JP" sz="1400" b="1" dirty="0" smtClean="0">
                <a:solidFill>
                  <a:schemeClr val="tx1"/>
                </a:solidFill>
              </a:rPr>
              <a:t>)</a:t>
            </a:r>
            <a:r>
              <a:rPr lang="ja-JP" altLang="en-US" sz="1400" b="1" dirty="0" smtClean="0">
                <a:solidFill>
                  <a:schemeClr val="tx1"/>
                </a:solidFill>
              </a:rPr>
              <a:t>日本土壌協会提供</a:t>
            </a:r>
            <a:endParaRPr lang="en-US" altLang="ja-JP" sz="1400" b="1" dirty="0" smtClean="0">
              <a:solidFill>
                <a:schemeClr val="tx1"/>
              </a:solidFill>
            </a:endParaRPr>
          </a:p>
        </p:txBody>
      </p:sp>
      <p:sp>
        <p:nvSpPr>
          <p:cNvPr id="2" name="スライド番号プレースホルダー 1"/>
          <p:cNvSpPr>
            <a:spLocks noGrp="1"/>
          </p:cNvSpPr>
          <p:nvPr>
            <p:ph type="sldNum" sz="quarter" idx="12"/>
          </p:nvPr>
        </p:nvSpPr>
        <p:spPr>
          <a:xfrm>
            <a:off x="7010400" y="6165304"/>
            <a:ext cx="1882080" cy="288032"/>
          </a:xfrm>
        </p:spPr>
        <p:txBody>
          <a:bodyPr/>
          <a:lstStyle/>
          <a:p>
            <a:pPr>
              <a:defRPr/>
            </a:pPr>
            <a:fld id="{21325CBA-536C-4A82-8D10-1879947D0B23}" type="slidenum">
              <a:rPr lang="ja-JP" altLang="en-US" sz="2000" b="1" smtClean="0">
                <a:solidFill>
                  <a:schemeClr val="bg1"/>
                </a:solidFill>
                <a:latin typeface="+mn-ea"/>
              </a:rPr>
              <a:pPr>
                <a:defRPr/>
              </a:pPr>
              <a:t>13</a:t>
            </a:fld>
            <a:endParaRPr lang="ja-JP" altLang="en-US" sz="2000" b="1" dirty="0">
              <a:solidFill>
                <a:schemeClr val="bg1"/>
              </a:solidFill>
              <a:latin typeface="+mn-ea"/>
            </a:endParaRPr>
          </a:p>
        </p:txBody>
      </p:sp>
    </p:spTree>
    <p:extLst>
      <p:ext uri="{BB962C8B-B14F-4D97-AF65-F5344CB8AC3E}">
        <p14:creationId xmlns:p14="http://schemas.microsoft.com/office/powerpoint/2010/main" val="292134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476672"/>
            <a:ext cx="8229600" cy="576262"/>
          </a:xfrm>
        </p:spPr>
        <p:txBody>
          <a:bodyPr/>
          <a:lstStyle/>
          <a:p>
            <a:pPr algn="ctr"/>
            <a:r>
              <a:rPr lang="ja-JP" altLang="en-US" sz="1800" dirty="0" smtClean="0">
                <a:solidFill>
                  <a:schemeClr val="tx1"/>
                </a:solidFill>
                <a:latin typeface="HG丸ｺﾞｼｯｸM-PRO" pitchFamily="50" charset="-128"/>
                <a:ea typeface="HG丸ｺﾞｼｯｸM-PRO" pitchFamily="50" charset="-128"/>
              </a:rPr>
              <a:t>まとめ</a:t>
            </a:r>
            <a:r>
              <a:rPr lang="ja-JP" altLang="en-US" dirty="0" smtClean="0">
                <a:solidFill>
                  <a:schemeClr val="tx1"/>
                </a:solidFill>
                <a:latin typeface="HG丸ｺﾞｼｯｸM-PRO" pitchFamily="50" charset="-128"/>
                <a:ea typeface="HG丸ｺﾞｼｯｸM-PRO" pitchFamily="50" charset="-128"/>
              </a:rPr>
              <a:t>：生ごみ半乾燥</a:t>
            </a:r>
            <a:r>
              <a:rPr lang="en-US" altLang="ja-JP" dirty="0" smtClean="0">
                <a:solidFill>
                  <a:schemeClr val="tx1"/>
                </a:solidFill>
                <a:latin typeface="HG丸ｺﾞｼｯｸM-PRO" pitchFamily="50" charset="-128"/>
                <a:ea typeface="HG丸ｺﾞｼｯｸM-PRO" pitchFamily="50" charset="-128"/>
              </a:rPr>
              <a:t>(</a:t>
            </a:r>
            <a:r>
              <a:rPr lang="ja-JP" altLang="en-US" dirty="0" smtClean="0">
                <a:solidFill>
                  <a:schemeClr val="tx1"/>
                </a:solidFill>
                <a:latin typeface="HG丸ｺﾞｼｯｸM-PRO" pitchFamily="50" charset="-128"/>
                <a:ea typeface="HG丸ｺﾞｼｯｸM-PRO" pitchFamily="50" charset="-128"/>
              </a:rPr>
              <a:t>風乾</a:t>
            </a:r>
            <a:r>
              <a:rPr lang="en-US" altLang="ja-JP" dirty="0" smtClean="0">
                <a:solidFill>
                  <a:schemeClr val="tx1"/>
                </a:solidFill>
                <a:latin typeface="HG丸ｺﾞｼｯｸM-PRO" pitchFamily="50" charset="-128"/>
                <a:ea typeface="HG丸ｺﾞｼｯｸM-PRO" pitchFamily="50" charset="-128"/>
              </a:rPr>
              <a:t>)</a:t>
            </a:r>
            <a:r>
              <a:rPr lang="ja-JP" altLang="en-US" sz="1800" dirty="0" smtClean="0">
                <a:solidFill>
                  <a:schemeClr val="tx1"/>
                </a:solidFill>
                <a:latin typeface="HG丸ｺﾞｼｯｸM-PRO" pitchFamily="50" charset="-128"/>
                <a:ea typeface="HG丸ｺﾞｼｯｸM-PRO" pitchFamily="50" charset="-128"/>
              </a:rPr>
              <a:t>による</a:t>
            </a:r>
            <a:r>
              <a:rPr lang="ja-JP" altLang="en-US" dirty="0" smtClean="0">
                <a:solidFill>
                  <a:schemeClr val="tx1"/>
                </a:solidFill>
                <a:latin typeface="HG丸ｺﾞｼｯｸM-PRO" pitchFamily="50" charset="-128"/>
                <a:ea typeface="HG丸ｺﾞｼｯｸM-PRO" pitchFamily="50" charset="-128"/>
              </a:rPr>
              <a:t>効果</a:t>
            </a:r>
          </a:p>
        </p:txBody>
      </p:sp>
      <p:sp>
        <p:nvSpPr>
          <p:cNvPr id="17411" name="コンテンツ プレースホルダ 2"/>
          <p:cNvSpPr>
            <a:spLocks noGrp="1"/>
          </p:cNvSpPr>
          <p:nvPr>
            <p:ph idx="1"/>
          </p:nvPr>
        </p:nvSpPr>
        <p:spPr>
          <a:xfrm>
            <a:off x="611188" y="1196777"/>
            <a:ext cx="8532812" cy="4032423"/>
          </a:xfrm>
        </p:spPr>
        <p:txBody>
          <a:bodyPr/>
          <a:lstStyle/>
          <a:p>
            <a:pPr marL="457200" indent="-457200">
              <a:lnSpc>
                <a:spcPts val="2400"/>
              </a:lnSpc>
              <a:spcBef>
                <a:spcPts val="600"/>
              </a:spcBef>
              <a:spcAft>
                <a:spcPts val="1200"/>
              </a:spcAft>
              <a:buNone/>
            </a:pPr>
            <a:r>
              <a:rPr lang="ja-JP" altLang="en-US" sz="2400" b="1" dirty="0" smtClean="0">
                <a:solidFill>
                  <a:schemeClr val="tx1"/>
                </a:solidFill>
                <a:latin typeface="HG丸ｺﾞｼｯｸM-PRO" pitchFamily="50" charset="-128"/>
                <a:ea typeface="HG丸ｺﾞｼｯｸM-PRO" pitchFamily="50" charset="-128"/>
              </a:rPr>
              <a:t>  </a:t>
            </a:r>
            <a:r>
              <a:rPr lang="ja-JP" altLang="en-US" sz="1800" b="1" dirty="0" smtClean="0">
                <a:solidFill>
                  <a:schemeClr val="tx1"/>
                </a:solidFill>
                <a:latin typeface="HG丸ｺﾞｼｯｸM-PRO" pitchFamily="50" charset="-128"/>
                <a:ea typeface="HG丸ｺﾞｼｯｸM-PRO" pitchFamily="50" charset="-128"/>
              </a:rPr>
              <a:t>各家庭で生ごみを</a:t>
            </a:r>
            <a:r>
              <a:rPr lang="ja-JP" altLang="en-US" sz="1800" dirty="0" smtClean="0">
                <a:solidFill>
                  <a:schemeClr val="tx1"/>
                </a:solidFill>
                <a:latin typeface="HG丸ｺﾞｼｯｸM-PRO" pitchFamily="50" charset="-128"/>
                <a:ea typeface="HG丸ｺﾞｼｯｸM-PRO" pitchFamily="50" charset="-128"/>
              </a:rPr>
              <a:t>風乾</a:t>
            </a:r>
            <a:r>
              <a:rPr lang="ja-JP" altLang="en-US" sz="1800" b="1" dirty="0" smtClean="0">
                <a:solidFill>
                  <a:schemeClr val="tx1"/>
                </a:solidFill>
                <a:latin typeface="HG丸ｺﾞｼｯｸM-PRO" pitchFamily="50" charset="-128"/>
                <a:ea typeface="HG丸ｺﾞｼｯｸM-PRO" pitchFamily="50" charset="-128"/>
              </a:rPr>
              <a:t>させて出すと</a:t>
            </a:r>
            <a:endParaRPr lang="en-US" altLang="ja-JP" sz="1800" b="1" dirty="0" smtClean="0">
              <a:solidFill>
                <a:schemeClr val="tx1"/>
              </a:solidFill>
              <a:latin typeface="HG丸ｺﾞｼｯｸM-PRO" pitchFamily="50" charset="-128"/>
              <a:ea typeface="HG丸ｺﾞｼｯｸM-PRO" pitchFamily="50" charset="-128"/>
            </a:endParaRPr>
          </a:p>
          <a:p>
            <a:pPr marL="457200" indent="-457200">
              <a:lnSpc>
                <a:spcPts val="2000"/>
              </a:lnSpc>
              <a:spcBef>
                <a:spcPts val="600"/>
              </a:spcBef>
              <a:spcAft>
                <a:spcPts val="1200"/>
              </a:spcAft>
              <a:buNone/>
            </a:pPr>
            <a:r>
              <a:rPr lang="ja-JP" altLang="en-US" sz="2400" b="1" dirty="0" smtClean="0">
                <a:solidFill>
                  <a:schemeClr val="tx1"/>
                </a:solidFill>
                <a:latin typeface="HG丸ｺﾞｼｯｸM-PRO" pitchFamily="50" charset="-128"/>
                <a:ea typeface="HG丸ｺﾞｼｯｸM-PRO" pitchFamily="50" charset="-128"/>
              </a:rPr>
              <a:t>  ① 悪臭が減り、家庭での生ごみ保管が楽になる</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3300"/>
              </a:lnSpc>
              <a:spcBef>
                <a:spcPts val="600"/>
              </a:spcBef>
              <a:buNone/>
            </a:pPr>
            <a:r>
              <a:rPr lang="ja-JP" altLang="en-US" sz="2400" b="1" dirty="0" smtClean="0">
                <a:solidFill>
                  <a:schemeClr val="tx1"/>
                </a:solidFill>
                <a:latin typeface="HG丸ｺﾞｼｯｸM-PRO" pitchFamily="50" charset="-128"/>
                <a:ea typeface="HG丸ｺﾞｼｯｸM-PRO" pitchFamily="50" charset="-128"/>
              </a:rPr>
              <a:t>  ② ごみを捨てる回数が減り、ごみ袋の節約になる</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3300"/>
              </a:lnSpc>
              <a:spcBef>
                <a:spcPts val="600"/>
              </a:spcBef>
              <a:buNone/>
            </a:pPr>
            <a:r>
              <a:rPr lang="ja-JP" altLang="en-US" sz="2400" b="1" dirty="0" smtClean="0">
                <a:solidFill>
                  <a:schemeClr val="tx1"/>
                </a:solidFill>
                <a:latin typeface="HG丸ｺﾞｼｯｸM-PRO" pitchFamily="50" charset="-128"/>
                <a:ea typeface="HG丸ｺﾞｼｯｸM-PRO" pitchFamily="50" charset="-128"/>
              </a:rPr>
              <a:t>  ③ ごみ袋が軽くなるので、ごみ出しが楽になる</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3300"/>
              </a:lnSpc>
              <a:spcBef>
                <a:spcPts val="600"/>
              </a:spcBef>
              <a:buNone/>
            </a:pPr>
            <a:r>
              <a:rPr lang="ja-JP" altLang="en-US" sz="2400" b="1" dirty="0" smtClean="0">
                <a:solidFill>
                  <a:schemeClr val="tx1"/>
                </a:solidFill>
                <a:latin typeface="HG丸ｺﾞｼｯｸM-PRO" pitchFamily="50" charset="-128"/>
                <a:ea typeface="HG丸ｺﾞｼｯｸM-PRO" pitchFamily="50" charset="-128"/>
              </a:rPr>
              <a:t>  ④ 集積所が衛生的になり、カラス被害対策になる</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3300"/>
              </a:lnSpc>
              <a:spcBef>
                <a:spcPts val="600"/>
              </a:spcBef>
              <a:buNone/>
            </a:pPr>
            <a:r>
              <a:rPr lang="ja-JP" altLang="en-US" sz="2400" b="1" dirty="0" smtClean="0">
                <a:solidFill>
                  <a:schemeClr val="tx1"/>
                </a:solidFill>
                <a:latin typeface="HG丸ｺﾞｼｯｸM-PRO" pitchFamily="50" charset="-128"/>
                <a:ea typeface="HG丸ｺﾞｼｯｸM-PRO" pitchFamily="50" charset="-128"/>
              </a:rPr>
              <a:t>  ⑤ 運搬時や焼却時のエネルギー節約になり、</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3300"/>
              </a:lnSpc>
              <a:spcBef>
                <a:spcPts val="600"/>
              </a:spcBef>
              <a:buNone/>
            </a:pPr>
            <a:r>
              <a:rPr lang="ja-JP" altLang="en-US" sz="2400" b="1" dirty="0" smtClean="0">
                <a:solidFill>
                  <a:schemeClr val="tx1"/>
                </a:solidFill>
                <a:latin typeface="HG丸ｺﾞｼｯｸM-PRO" pitchFamily="50" charset="-128"/>
                <a:ea typeface="HG丸ｺﾞｼｯｸM-PRO" pitchFamily="50" charset="-128"/>
              </a:rPr>
              <a:t>　　 コスト削減・二酸化炭素排出削減につながる</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2400"/>
              </a:lnSpc>
              <a:spcBef>
                <a:spcPts val="600"/>
              </a:spcBef>
              <a:buNone/>
            </a:pPr>
            <a:r>
              <a:rPr lang="en-US" altLang="ja-JP" sz="2400" b="1" dirty="0" smtClean="0">
                <a:solidFill>
                  <a:schemeClr val="tx1"/>
                </a:solidFill>
                <a:latin typeface="HG丸ｺﾞｼｯｸM-PRO" pitchFamily="50" charset="-128"/>
                <a:ea typeface="HG丸ｺﾞｼｯｸM-PRO" pitchFamily="50" charset="-128"/>
              </a:rPr>
              <a:t>  </a:t>
            </a:r>
            <a:r>
              <a:rPr lang="ja-JP" altLang="en-US" b="1" dirty="0" smtClean="0">
                <a:solidFill>
                  <a:schemeClr val="tx1"/>
                </a:solidFill>
                <a:latin typeface="HG丸ｺﾞｼｯｸM-PRO" pitchFamily="50" charset="-128"/>
                <a:ea typeface="HG丸ｺﾞｼｯｸM-PRO" pitchFamily="50" charset="-128"/>
              </a:rPr>
              <a:t>● </a:t>
            </a:r>
            <a:r>
              <a:rPr lang="ja-JP" altLang="en-US" sz="2400" b="1" dirty="0" smtClean="0">
                <a:solidFill>
                  <a:schemeClr val="tx1"/>
                </a:solidFill>
                <a:latin typeface="HG丸ｺﾞｼｯｸM-PRO" pitchFamily="50" charset="-128"/>
                <a:ea typeface="HG丸ｺﾞｼｯｸM-PRO" pitchFamily="50" charset="-128"/>
              </a:rPr>
              <a:t>身近でできるきわめて効果的な温暖化対策           </a:t>
            </a: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2400"/>
              </a:lnSpc>
              <a:spcBef>
                <a:spcPts val="600"/>
              </a:spcBef>
              <a:buNone/>
            </a:pPr>
            <a:r>
              <a:rPr lang="ja-JP" altLang="en-US" sz="1600" b="1" dirty="0" smtClean="0">
                <a:solidFill>
                  <a:schemeClr val="tx1"/>
                </a:solidFill>
                <a:latin typeface="HG丸ｺﾞｼｯｸM-PRO" pitchFamily="50" charset="-128"/>
                <a:ea typeface="HG丸ｺﾞｼｯｸM-PRO" pitchFamily="50" charset="-128"/>
              </a:rPr>
              <a:t>　　　　　　　　　　　　　　　　　　　　　　　　　神奈川県海老名市提供資料</a:t>
            </a:r>
            <a:endParaRPr lang="en-US" altLang="ja-JP" sz="1600" b="1" dirty="0" smtClean="0">
              <a:solidFill>
                <a:schemeClr val="tx1"/>
              </a:solidFill>
              <a:latin typeface="HG丸ｺﾞｼｯｸM-PRO" pitchFamily="50" charset="-128"/>
              <a:ea typeface="HG丸ｺﾞｼｯｸM-PRO" pitchFamily="50" charset="-128"/>
            </a:endParaRPr>
          </a:p>
          <a:p>
            <a:pPr marL="457200" indent="-457200">
              <a:lnSpc>
                <a:spcPts val="2400"/>
              </a:lnSpc>
              <a:spcBef>
                <a:spcPts val="600"/>
              </a:spcBef>
              <a:buNone/>
            </a:pPr>
            <a:r>
              <a:rPr lang="en-US" altLang="ja-JP" b="1" dirty="0" smtClean="0">
                <a:solidFill>
                  <a:schemeClr val="tx1"/>
                </a:solidFill>
                <a:latin typeface="HG丸ｺﾞｼｯｸM-PRO" pitchFamily="50" charset="-128"/>
                <a:ea typeface="HG丸ｺﾞｼｯｸM-PRO" pitchFamily="50" charset="-128"/>
              </a:rPr>
              <a:t>                                                     </a:t>
            </a:r>
            <a:r>
              <a:rPr lang="ja-JP" altLang="en-US" b="1" dirty="0" smtClean="0">
                <a:solidFill>
                  <a:schemeClr val="tx1"/>
                </a:solidFill>
                <a:latin typeface="HG丸ｺﾞｼｯｸM-PRO" pitchFamily="50" charset="-128"/>
                <a:ea typeface="HG丸ｺﾞｼｯｸM-PRO" pitchFamily="50" charset="-128"/>
              </a:rPr>
              <a:t>　</a:t>
            </a:r>
            <a:r>
              <a:rPr lang="en-US" altLang="ja-JP" b="1" dirty="0" smtClean="0">
                <a:solidFill>
                  <a:schemeClr val="tx1"/>
                </a:solidFill>
                <a:latin typeface="HG丸ｺﾞｼｯｸM-PRO" pitchFamily="50" charset="-128"/>
                <a:ea typeface="HG丸ｺﾞｼｯｸM-PRO" pitchFamily="50" charset="-128"/>
              </a:rPr>
              <a:t>  </a:t>
            </a:r>
            <a:r>
              <a:rPr lang="ja-JP" altLang="en-US" b="1" dirty="0" smtClean="0">
                <a:solidFill>
                  <a:schemeClr val="tx1"/>
                </a:solidFill>
                <a:latin typeface="HG丸ｺﾞｼｯｸM-PRO" pitchFamily="50" charset="-128"/>
                <a:ea typeface="HG丸ｺﾞｼｯｸM-PRO" pitchFamily="50" charset="-128"/>
              </a:rPr>
              <a:t>　</a:t>
            </a:r>
            <a:endParaRPr lang="ja-JP" altLang="en-US" sz="1600" dirty="0" smtClean="0">
              <a:solidFill>
                <a:schemeClr val="tx1"/>
              </a:solidFill>
              <a:latin typeface="HG丸ｺﾞｼｯｸM-PRO" pitchFamily="50" charset="-128"/>
              <a:ea typeface="HG丸ｺﾞｼｯｸM-PRO" pitchFamily="50" charset="-128"/>
            </a:endParaRPr>
          </a:p>
        </p:txBody>
      </p:sp>
      <p:sp>
        <p:nvSpPr>
          <p:cNvPr id="2" name="スライド番号プレースホルダー 1"/>
          <p:cNvSpPr>
            <a:spLocks noGrp="1"/>
          </p:cNvSpPr>
          <p:nvPr>
            <p:ph type="sldNum" sz="quarter" idx="12"/>
          </p:nvPr>
        </p:nvSpPr>
        <p:spPr>
          <a:xfrm>
            <a:off x="6876256" y="6093297"/>
            <a:ext cx="1944216" cy="360040"/>
          </a:xfrm>
        </p:spPr>
        <p:txBody>
          <a:bodyPr/>
          <a:lstStyle/>
          <a:p>
            <a:pPr>
              <a:defRPr/>
            </a:pPr>
            <a:fld id="{21325CBA-536C-4A82-8D10-1879947D0B23}" type="slidenum">
              <a:rPr lang="ja-JP" altLang="en-US" sz="2000" b="1" smtClean="0">
                <a:solidFill>
                  <a:schemeClr val="bg1"/>
                </a:solidFill>
                <a:latin typeface="+mn-ea"/>
              </a:rPr>
              <a:pPr>
                <a:defRPr/>
              </a:pPr>
              <a:t>14</a:t>
            </a:fld>
            <a:endParaRPr lang="ja-JP" altLang="en-US" sz="2000" b="1" dirty="0">
              <a:solidFill>
                <a:schemeClr val="bg1"/>
              </a:solidFill>
              <a:latin typeface="+mn-ea"/>
            </a:endParaRPr>
          </a:p>
        </p:txBody>
      </p:sp>
    </p:spTree>
    <p:extLst>
      <p:ext uri="{BB962C8B-B14F-4D97-AF65-F5344CB8AC3E}">
        <p14:creationId xmlns:p14="http://schemas.microsoft.com/office/powerpoint/2010/main" val="58381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4800" dirty="0" smtClean="0"/>
              <a:t>生ごみカラットの使</a:t>
            </a:r>
            <a:r>
              <a:rPr lang="ja-JP" altLang="en-US" sz="4800" dirty="0" smtClean="0"/>
              <a:t>い方</a:t>
            </a:r>
            <a:endParaRPr kumimoji="1" lang="ja-JP" altLang="en-US" sz="4800"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063675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p:cNvSpPr>
            <a:spLocks noGrp="1"/>
          </p:cNvSpPr>
          <p:nvPr>
            <p:ph idx="1"/>
          </p:nvPr>
        </p:nvSpPr>
        <p:spPr>
          <a:xfrm>
            <a:off x="0" y="404664"/>
            <a:ext cx="9144000" cy="4608512"/>
          </a:xfrm>
        </p:spPr>
        <p:txBody>
          <a:bodyPr/>
          <a:lstStyle/>
          <a:p>
            <a:pPr marL="0" indent="0" eaLnBrk="1" hangingPunct="1">
              <a:lnSpc>
                <a:spcPts val="2000"/>
              </a:lnSpc>
              <a:spcBef>
                <a:spcPts val="1200"/>
              </a:spcBef>
              <a:buNone/>
            </a:pPr>
            <a:r>
              <a:rPr lang="ja-JP" altLang="en-US" dirty="0" smtClean="0">
                <a:solidFill>
                  <a:schemeClr val="tx1"/>
                </a:solidFill>
                <a:latin typeface="HG丸ｺﾞｼｯｸM-PRO" pitchFamily="50" charset="-128"/>
                <a:ea typeface="HG丸ｺﾞｼｯｸM-PRO" pitchFamily="50" charset="-128"/>
              </a:rPr>
              <a:t>　</a:t>
            </a:r>
            <a:endParaRPr lang="en-US" altLang="ja-JP" b="1" dirty="0" smtClean="0">
              <a:solidFill>
                <a:schemeClr val="tx1"/>
              </a:solidFill>
              <a:latin typeface="HG丸ｺﾞｼｯｸM-PRO" pitchFamily="50" charset="-128"/>
              <a:ea typeface="HG丸ｺﾞｼｯｸM-PRO" pitchFamily="50" charset="-128"/>
            </a:endParaRPr>
          </a:p>
          <a:p>
            <a:pPr marL="0" indent="0" eaLnBrk="1" hangingPunct="1">
              <a:lnSpc>
                <a:spcPts val="2000"/>
              </a:lnSpc>
              <a:spcBef>
                <a:spcPts val="1200"/>
              </a:spcBef>
              <a:buNone/>
            </a:pPr>
            <a:r>
              <a:rPr lang="ja-JP" altLang="en-US" b="1" dirty="0" smtClean="0">
                <a:solidFill>
                  <a:schemeClr val="tx1"/>
                </a:solidFill>
                <a:latin typeface="HG丸ｺﾞｼｯｸM-PRO" pitchFamily="50" charset="-128"/>
                <a:ea typeface="HG丸ｺﾞｼｯｸM-PRO" pitchFamily="50" charset="-128"/>
              </a:rPr>
              <a:t>　</a:t>
            </a:r>
            <a:r>
              <a:rPr lang="ja-JP" altLang="en-US" sz="3200" b="1" dirty="0" smtClean="0">
                <a:solidFill>
                  <a:schemeClr val="tx1"/>
                </a:solidFill>
                <a:latin typeface="HG丸ｺﾞｼｯｸM-PRO" pitchFamily="50" charset="-128"/>
                <a:ea typeface="HG丸ｺﾞｼｯｸM-PRO" pitchFamily="50" charset="-128"/>
              </a:rPr>
              <a:t>通気式保管容器 ・カラット</a:t>
            </a:r>
            <a:endParaRPr lang="en-US" altLang="ja-JP" sz="3200" b="1" dirty="0" smtClean="0">
              <a:solidFill>
                <a:schemeClr val="tx1"/>
              </a:solidFill>
              <a:latin typeface="HG丸ｺﾞｼｯｸM-PRO" pitchFamily="50" charset="-128"/>
              <a:ea typeface="HG丸ｺﾞｼｯｸM-PRO" pitchFamily="50" charset="-128"/>
            </a:endParaRPr>
          </a:p>
          <a:p>
            <a:pPr marL="0" indent="0" eaLnBrk="1" hangingPunct="1">
              <a:lnSpc>
                <a:spcPts val="2000"/>
              </a:lnSpc>
              <a:spcBef>
                <a:spcPts val="1200"/>
              </a:spcBef>
              <a:buNone/>
            </a:pPr>
            <a:endParaRPr lang="en-US" altLang="ja-JP" sz="3200" b="1" dirty="0" smtClean="0">
              <a:solidFill>
                <a:schemeClr val="tx1"/>
              </a:solidFill>
              <a:latin typeface="HG丸ｺﾞｼｯｸM-PRO" pitchFamily="50" charset="-128"/>
              <a:ea typeface="HG丸ｺﾞｼｯｸM-PRO" pitchFamily="50" charset="-128"/>
            </a:endParaRPr>
          </a:p>
          <a:p>
            <a:pPr marL="0" indent="0">
              <a:lnSpc>
                <a:spcPts val="2000"/>
              </a:lnSpc>
              <a:spcBef>
                <a:spcPts val="1200"/>
              </a:spcBef>
              <a:buNone/>
            </a:pPr>
            <a:r>
              <a:rPr lang="ja-JP" altLang="en-US" dirty="0" smtClean="0">
                <a:solidFill>
                  <a:schemeClr val="tx1"/>
                </a:solidFill>
                <a:latin typeface="HG丸ｺﾞｼｯｸM-PRO" pitchFamily="50" charset="-128"/>
                <a:ea typeface="HG丸ｺﾞｼｯｸM-PRO" pitchFamily="50" charset="-128"/>
              </a:rPr>
              <a:t>　　</a:t>
            </a:r>
            <a:r>
              <a:rPr lang="ja-JP" altLang="en-US" b="1" dirty="0" smtClean="0">
                <a:solidFill>
                  <a:schemeClr val="tx1"/>
                </a:solidFill>
                <a:latin typeface="+mn-ea"/>
              </a:rPr>
              <a:t>　水分を取った生ごみを風通しの良い状態で保管するための容器　</a:t>
            </a:r>
            <a:endParaRPr lang="en-US" altLang="ja-JP" b="1" dirty="0" smtClean="0">
              <a:solidFill>
                <a:schemeClr val="tx1"/>
              </a:solidFill>
              <a:latin typeface="+mn-ea"/>
            </a:endParaRPr>
          </a:p>
          <a:p>
            <a:pPr marL="0" indent="0" eaLnBrk="1" hangingPunct="1">
              <a:lnSpc>
                <a:spcPts val="1800"/>
              </a:lnSpc>
              <a:buNone/>
            </a:pPr>
            <a:r>
              <a:rPr lang="ja-JP" altLang="en-US" sz="1800" b="1" dirty="0" smtClean="0">
                <a:solidFill>
                  <a:schemeClr val="tx1"/>
                </a:solidFill>
                <a:latin typeface="+mn-ea"/>
              </a:rPr>
              <a:t>　　　　</a:t>
            </a:r>
            <a:r>
              <a:rPr lang="ja-JP" altLang="en-US" b="1" dirty="0" smtClean="0">
                <a:solidFill>
                  <a:schemeClr val="tx1"/>
                </a:solidFill>
                <a:latin typeface="+mn-ea"/>
              </a:rPr>
              <a:t>・可燃ごみに出す </a:t>
            </a:r>
            <a:r>
              <a:rPr lang="en-US" altLang="ja-JP" b="1" dirty="0" smtClean="0">
                <a:solidFill>
                  <a:schemeClr val="tx1"/>
                </a:solidFill>
                <a:latin typeface="+mn-ea"/>
              </a:rPr>
              <a:t>… </a:t>
            </a:r>
            <a:r>
              <a:rPr lang="ja-JP" altLang="en-US" b="1" dirty="0" smtClean="0">
                <a:solidFill>
                  <a:schemeClr val="tx1"/>
                </a:solidFill>
                <a:latin typeface="+mn-ea"/>
              </a:rPr>
              <a:t>新潟市、世田谷区、新宿区、東京都北区など</a:t>
            </a:r>
            <a:endParaRPr lang="en-US" altLang="ja-JP" b="1" dirty="0" smtClean="0">
              <a:solidFill>
                <a:schemeClr val="tx1"/>
              </a:solidFill>
              <a:latin typeface="+mn-ea"/>
            </a:endParaRPr>
          </a:p>
          <a:p>
            <a:pPr marL="0" indent="0" eaLnBrk="1" hangingPunct="1">
              <a:lnSpc>
                <a:spcPts val="1800"/>
              </a:lnSpc>
              <a:buNone/>
            </a:pPr>
            <a:r>
              <a:rPr lang="ja-JP" altLang="en-US" sz="1800" b="1" dirty="0" smtClean="0">
                <a:solidFill>
                  <a:schemeClr val="tx1"/>
                </a:solidFill>
                <a:latin typeface="+mn-ea"/>
              </a:rPr>
              <a:t>　　　　　　　　　運搬時や焼却時のエネルギー節約になる。</a:t>
            </a:r>
            <a:endParaRPr lang="en-US" altLang="ja-JP" sz="1800" b="1" dirty="0" smtClean="0">
              <a:solidFill>
                <a:schemeClr val="tx1"/>
              </a:solidFill>
              <a:latin typeface="+mn-ea"/>
            </a:endParaRPr>
          </a:p>
          <a:p>
            <a:pPr marL="0" indent="0" eaLnBrk="1" hangingPunct="1">
              <a:lnSpc>
                <a:spcPts val="1800"/>
              </a:lnSpc>
              <a:buNone/>
            </a:pPr>
            <a:r>
              <a:rPr lang="en-US" altLang="ja-JP" sz="1800" b="1" dirty="0" smtClean="0">
                <a:solidFill>
                  <a:schemeClr val="tx1"/>
                </a:solidFill>
                <a:latin typeface="+mn-ea"/>
              </a:rPr>
              <a:t>                    </a:t>
            </a:r>
            <a:r>
              <a:rPr lang="ja-JP" altLang="en-US" sz="1800" b="1" dirty="0" smtClean="0">
                <a:solidFill>
                  <a:schemeClr val="tx1"/>
                </a:solidFill>
                <a:latin typeface="+mn-ea"/>
              </a:rPr>
              <a:t>二酸化炭素排出量の低減と</a:t>
            </a:r>
            <a:endParaRPr lang="en-US" altLang="ja-JP" sz="1800" b="1" dirty="0" smtClean="0">
              <a:solidFill>
                <a:schemeClr val="tx1"/>
              </a:solidFill>
              <a:latin typeface="+mn-ea"/>
            </a:endParaRPr>
          </a:p>
          <a:p>
            <a:pPr marL="0" indent="0" eaLnBrk="1" hangingPunct="1">
              <a:lnSpc>
                <a:spcPts val="1800"/>
              </a:lnSpc>
              <a:buNone/>
            </a:pPr>
            <a:r>
              <a:rPr lang="ja-JP" altLang="en-US" sz="1800" b="1" dirty="0" smtClean="0">
                <a:solidFill>
                  <a:schemeClr val="tx1"/>
                </a:solidFill>
                <a:latin typeface="+mn-ea"/>
              </a:rPr>
              <a:t>　　　　　　　　　ごみ処理費用の節約</a:t>
            </a:r>
            <a:endParaRPr lang="en-US" altLang="ja-JP" sz="1800" b="1" dirty="0" smtClean="0">
              <a:solidFill>
                <a:schemeClr val="tx1"/>
              </a:solidFill>
              <a:latin typeface="+mn-ea"/>
            </a:endParaRPr>
          </a:p>
          <a:p>
            <a:pPr marL="0" indent="0" eaLnBrk="1" hangingPunct="1">
              <a:lnSpc>
                <a:spcPts val="2000"/>
              </a:lnSpc>
              <a:spcBef>
                <a:spcPts val="1200"/>
              </a:spcBef>
              <a:buNone/>
            </a:pPr>
            <a:r>
              <a:rPr lang="ja-JP" altLang="en-US" b="1" dirty="0">
                <a:solidFill>
                  <a:schemeClr val="tx1"/>
                </a:solidFill>
                <a:latin typeface="+mn-ea"/>
              </a:rPr>
              <a:t> </a:t>
            </a:r>
            <a:r>
              <a:rPr lang="ja-JP" altLang="en-US" b="1" dirty="0" smtClean="0">
                <a:solidFill>
                  <a:schemeClr val="tx1"/>
                </a:solidFill>
                <a:latin typeface="+mn-ea"/>
              </a:rPr>
              <a:t>  　  ・堆肥の原料にする </a:t>
            </a:r>
            <a:r>
              <a:rPr lang="en-US" altLang="ja-JP" b="1" dirty="0" smtClean="0">
                <a:solidFill>
                  <a:schemeClr val="tx1"/>
                </a:solidFill>
                <a:latin typeface="+mn-ea"/>
              </a:rPr>
              <a:t>… </a:t>
            </a:r>
          </a:p>
          <a:p>
            <a:pPr marL="0" indent="0" eaLnBrk="1" hangingPunct="1">
              <a:lnSpc>
                <a:spcPts val="2000"/>
              </a:lnSpc>
              <a:spcBef>
                <a:spcPts val="1200"/>
              </a:spcBef>
              <a:buNone/>
            </a:pPr>
            <a:r>
              <a:rPr lang="ja-JP" altLang="en-US" sz="1800" b="1" dirty="0" smtClean="0">
                <a:solidFill>
                  <a:schemeClr val="tx1"/>
                </a:solidFill>
                <a:latin typeface="+mn-ea"/>
              </a:rPr>
              <a:t>　　　　　　　　　所沢市、海老名市、富士見市など</a:t>
            </a:r>
            <a:endParaRPr lang="en-US" altLang="ja-JP" sz="1800" b="1" dirty="0" smtClean="0">
              <a:solidFill>
                <a:schemeClr val="tx1"/>
              </a:solidFill>
              <a:latin typeface="+mn-ea"/>
            </a:endParaRPr>
          </a:p>
          <a:p>
            <a:pPr marL="0" indent="0" eaLnBrk="1" hangingPunct="1">
              <a:lnSpc>
                <a:spcPts val="2000"/>
              </a:lnSpc>
              <a:spcBef>
                <a:spcPts val="0"/>
              </a:spcBef>
              <a:buNone/>
            </a:pPr>
            <a:r>
              <a:rPr lang="ja-JP" altLang="en-US" sz="1800" b="1" dirty="0" smtClean="0">
                <a:solidFill>
                  <a:schemeClr val="tx1"/>
                </a:solidFill>
                <a:latin typeface="+mn-ea"/>
              </a:rPr>
              <a:t>　　　　　　　    腐敗を抑える  　水分調整材の節約　</a:t>
            </a:r>
            <a:r>
              <a:rPr lang="en-US" altLang="ja-JP" sz="1800" b="1" dirty="0" smtClean="0">
                <a:solidFill>
                  <a:schemeClr val="tx1"/>
                </a:solidFill>
                <a:latin typeface="+mn-ea"/>
              </a:rPr>
              <a:t> </a:t>
            </a:r>
          </a:p>
          <a:p>
            <a:pPr marL="0" indent="0">
              <a:lnSpc>
                <a:spcPts val="2000"/>
              </a:lnSpc>
              <a:buNone/>
            </a:pPr>
            <a:r>
              <a:rPr lang="ja-JP" altLang="en-US" sz="1800" b="1" dirty="0" smtClean="0">
                <a:solidFill>
                  <a:schemeClr val="tx1"/>
                </a:solidFill>
                <a:latin typeface="+mn-ea"/>
              </a:rPr>
              <a:t>　　　　　        腐った生ごみから良い堆肥はできない</a:t>
            </a:r>
            <a:endParaRPr lang="en-US" altLang="ja-JP" sz="1800" b="1" dirty="0">
              <a:solidFill>
                <a:schemeClr val="tx1"/>
              </a:solidFill>
              <a:latin typeface="+mn-ea"/>
            </a:endParaRPr>
          </a:p>
        </p:txBody>
      </p:sp>
      <p:sp>
        <p:nvSpPr>
          <p:cNvPr id="5" name="スライド番号プレースホルダー 4"/>
          <p:cNvSpPr>
            <a:spLocks noGrp="1"/>
          </p:cNvSpPr>
          <p:nvPr>
            <p:ph type="sldNum" sz="quarter" idx="12"/>
          </p:nvPr>
        </p:nvSpPr>
        <p:spPr>
          <a:xfrm>
            <a:off x="6732588" y="6237312"/>
            <a:ext cx="2087884" cy="288033"/>
          </a:xfrm>
        </p:spPr>
        <p:txBody>
          <a:bodyPr/>
          <a:lstStyle/>
          <a:p>
            <a:pPr>
              <a:defRPr/>
            </a:pPr>
            <a:fld id="{21325CBA-536C-4A82-8D10-1879947D0B23}" type="slidenum">
              <a:rPr lang="ja-JP" altLang="en-US" sz="2000" b="1" smtClean="0">
                <a:solidFill>
                  <a:schemeClr val="bg1"/>
                </a:solidFill>
                <a:latin typeface="+mn-ea"/>
              </a:rPr>
              <a:pPr>
                <a:defRPr/>
              </a:pPr>
              <a:t>16</a:t>
            </a:fld>
            <a:endParaRPr lang="ja-JP" altLang="en-US" sz="2000" b="1" dirty="0">
              <a:solidFill>
                <a:schemeClr val="bg1"/>
              </a:solidFill>
              <a:latin typeface="+mn-ea"/>
            </a:endParaRPr>
          </a:p>
        </p:txBody>
      </p:sp>
      <p:pic>
        <p:nvPicPr>
          <p:cNvPr id="4"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92080" y="3212976"/>
            <a:ext cx="2808312"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0"/>
            <a:ext cx="8229600" cy="1417638"/>
          </a:xfrm>
        </p:spPr>
        <p:txBody>
          <a:bodyPr/>
          <a:lstStyle/>
          <a:p>
            <a:pPr eaLnBrk="1" hangingPunct="1"/>
            <a:endParaRPr lang="ja-JP" altLang="en-US" smtClean="0"/>
          </a:p>
        </p:txBody>
      </p:sp>
      <p:sp>
        <p:nvSpPr>
          <p:cNvPr id="3075" name="コンテンツ プレースホルダ 2"/>
          <p:cNvSpPr>
            <a:spLocks noGrp="1"/>
          </p:cNvSpPr>
          <p:nvPr>
            <p:ph idx="1"/>
          </p:nvPr>
        </p:nvSpPr>
        <p:spPr>
          <a:xfrm>
            <a:off x="457200" y="1600200"/>
            <a:ext cx="8229600" cy="5257800"/>
          </a:xfrm>
        </p:spPr>
        <p:txBody>
          <a:bodyPr/>
          <a:lstStyle/>
          <a:p>
            <a:pPr eaLnBrk="1" hangingPunct="1"/>
            <a:r>
              <a:rPr lang="en-US" altLang="ja-JP" smtClean="0"/>
              <a:t>sinnbunn</a:t>
            </a:r>
            <a:endParaRPr lang="ja-JP" altLang="en-US" smtClean="0"/>
          </a:p>
        </p:txBody>
      </p:sp>
      <p:pic>
        <p:nvPicPr>
          <p:cNvPr id="3076" name="Picture 2" descr="C:\Users\fukuwatari\Desktop\20160805Photos パワポ用\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0" y="5661249"/>
            <a:ext cx="9144000" cy="1080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b="1" dirty="0">
                <a:latin typeface="+mn-ea"/>
              </a:rPr>
              <a:t>両脇にひもを通す。新聞紙</a:t>
            </a:r>
            <a:r>
              <a:rPr lang="en-US" altLang="ja-JP" sz="2000" b="1" dirty="0">
                <a:latin typeface="+mn-ea"/>
              </a:rPr>
              <a:t>1/2</a:t>
            </a:r>
            <a:r>
              <a:rPr lang="ja-JP" altLang="en-US" sz="2000" b="1" dirty="0">
                <a:latin typeface="+mn-ea"/>
              </a:rPr>
              <a:t>枚をカラットの内側に沿わせ敷く</a:t>
            </a:r>
            <a:endParaRPr lang="en-US" altLang="ja-JP" sz="2000" b="1" dirty="0">
              <a:latin typeface="+mn-ea"/>
            </a:endParaRPr>
          </a:p>
          <a:p>
            <a:pPr algn="ctr" fontAlgn="auto">
              <a:spcBef>
                <a:spcPts val="0"/>
              </a:spcBef>
              <a:spcAft>
                <a:spcPts val="0"/>
              </a:spcAft>
              <a:defRPr/>
            </a:pPr>
            <a:r>
              <a:rPr lang="ja-JP" altLang="en-US" sz="2000" b="1" dirty="0"/>
              <a:t>セロテープで留め落着かせるとよい。この新聞紙は何度でも使う</a:t>
            </a:r>
            <a:endParaRPr lang="en-US" altLang="ja-JP" sz="2000" b="1" dirty="0"/>
          </a:p>
        </p:txBody>
      </p:sp>
    </p:spTree>
    <p:extLst>
      <p:ext uri="{BB962C8B-B14F-4D97-AF65-F5344CB8AC3E}">
        <p14:creationId xmlns:p14="http://schemas.microsoft.com/office/powerpoint/2010/main" val="125259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ctrTitle"/>
          </p:nvPr>
        </p:nvSpPr>
        <p:spPr/>
        <p:txBody>
          <a:bodyPr/>
          <a:lstStyle/>
          <a:p>
            <a:pPr eaLnBrk="1" hangingPunct="1"/>
            <a:endParaRPr lang="ja-JP" altLang="en-US" smtClean="0"/>
          </a:p>
        </p:txBody>
      </p:sp>
      <p:sp>
        <p:nvSpPr>
          <p:cNvPr id="3" name="サブタイトル 2"/>
          <p:cNvSpPr>
            <a:spLocks noGrp="1"/>
          </p:cNvSpPr>
          <p:nvPr>
            <p:ph type="subTitle" idx="1"/>
          </p:nvPr>
        </p:nvSpPr>
        <p:spPr/>
        <p:txBody>
          <a:bodyPr rtlCol="0">
            <a:normAutofit/>
          </a:bodyPr>
          <a:lstStyle/>
          <a:p>
            <a:pPr eaLnBrk="1" fontAlgn="auto" hangingPunct="1">
              <a:spcAft>
                <a:spcPts val="0"/>
              </a:spcAft>
              <a:defRPr/>
            </a:pPr>
            <a:endParaRPr lang="ja-JP" altLang="en-US"/>
          </a:p>
        </p:txBody>
      </p:sp>
      <p:pic>
        <p:nvPicPr>
          <p:cNvPr id="4100" name="Picture 2" descr="C:\Users\fukuwatari\Desktop\20160805Photos パワポ用\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315913"/>
            <a:ext cx="9756775"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757238" y="6146254"/>
            <a:ext cx="990123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b="1" dirty="0">
                <a:latin typeface="+mn-ea"/>
              </a:rPr>
              <a:t>カラット内側に敷いた新聞紙</a:t>
            </a:r>
            <a:r>
              <a:rPr lang="en-US" altLang="ja-JP" sz="2000" b="1" dirty="0">
                <a:latin typeface="+mn-ea"/>
              </a:rPr>
              <a:t>1/2</a:t>
            </a:r>
            <a:r>
              <a:rPr lang="ja-JP" altLang="en-US" sz="2000" b="1" dirty="0">
                <a:latin typeface="+mn-ea"/>
              </a:rPr>
              <a:t>の上に新聞紙</a:t>
            </a:r>
            <a:r>
              <a:rPr lang="en-US" altLang="ja-JP" sz="2000" b="1" dirty="0">
                <a:latin typeface="+mn-ea"/>
              </a:rPr>
              <a:t>1/8</a:t>
            </a:r>
            <a:r>
              <a:rPr lang="ja-JP" altLang="en-US" sz="2000" b="1" dirty="0">
                <a:latin typeface="+mn-ea"/>
              </a:rPr>
              <a:t>を敷く</a:t>
            </a:r>
          </a:p>
        </p:txBody>
      </p:sp>
    </p:spTree>
    <p:extLst>
      <p:ext uri="{BB962C8B-B14F-4D97-AF65-F5344CB8AC3E}">
        <p14:creationId xmlns:p14="http://schemas.microsoft.com/office/powerpoint/2010/main" val="4281634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pPr eaLnBrk="1" hangingPunct="1"/>
            <a:endParaRPr lang="ja-JP" altLang="en-US" smtClean="0"/>
          </a:p>
        </p:txBody>
      </p:sp>
      <p:sp>
        <p:nvSpPr>
          <p:cNvPr id="5123" name="コンテンツ プレースホルダ 2"/>
          <p:cNvSpPr>
            <a:spLocks noGrp="1"/>
          </p:cNvSpPr>
          <p:nvPr>
            <p:ph idx="1"/>
          </p:nvPr>
        </p:nvSpPr>
        <p:spPr/>
        <p:txBody>
          <a:bodyPr/>
          <a:lstStyle/>
          <a:p>
            <a:pPr eaLnBrk="1" hangingPunct="1"/>
            <a:endParaRPr lang="ja-JP" altLang="en-US" smtClean="0"/>
          </a:p>
        </p:txBody>
      </p:sp>
      <p:pic>
        <p:nvPicPr>
          <p:cNvPr id="5124" name="Picture 2" descr="C:\Users\fukuwatari\Desktop\20160805Photos パワポ用\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013"/>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0" y="6194425"/>
            <a:ext cx="9144000"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b="1" dirty="0"/>
              <a:t>生ごみを入れてゆく</a:t>
            </a:r>
          </a:p>
        </p:txBody>
      </p:sp>
    </p:spTree>
    <p:extLst>
      <p:ext uri="{BB962C8B-B14F-4D97-AF65-F5344CB8AC3E}">
        <p14:creationId xmlns:p14="http://schemas.microsoft.com/office/powerpoint/2010/main" val="4022642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a:xfrm>
            <a:off x="323528" y="404664"/>
            <a:ext cx="8568952" cy="5040560"/>
          </a:xfrm>
          <a:ln>
            <a:solidFill>
              <a:schemeClr val="accent1"/>
            </a:solidFill>
          </a:ln>
        </p:spPr>
        <p:txBody>
          <a:bodyPr/>
          <a:lstStyle/>
          <a:p>
            <a:pPr>
              <a:buNone/>
            </a:pPr>
            <a:r>
              <a:rPr lang="ja-JP" altLang="en-US" dirty="0" smtClean="0"/>
              <a:t>                     </a:t>
            </a:r>
            <a:r>
              <a:rPr lang="ja-JP" altLang="en-US" sz="2400" b="1" dirty="0" smtClean="0"/>
              <a:t>平成</a:t>
            </a:r>
            <a:r>
              <a:rPr lang="en-US" altLang="ja-JP" sz="2400" b="1" dirty="0" smtClean="0"/>
              <a:t>24</a:t>
            </a:r>
            <a:r>
              <a:rPr lang="ja-JP" altLang="en-US" sz="2400" b="1" dirty="0" smtClean="0"/>
              <a:t>年度　食品廃棄物等の利用状況等</a:t>
            </a:r>
            <a:endParaRPr lang="en-US" altLang="ja-JP" sz="2400" b="1" dirty="0" smtClean="0"/>
          </a:p>
          <a:p>
            <a:pPr>
              <a:buNone/>
            </a:pPr>
            <a:r>
              <a:rPr lang="ja-JP" altLang="en-US" dirty="0" smtClean="0"/>
              <a:t>                                                                          　　　　　　　　　</a:t>
            </a:r>
            <a:r>
              <a:rPr lang="ja-JP" altLang="en-US" sz="1600" u="sng" dirty="0" smtClean="0"/>
              <a:t>食品リサイクル法における</a:t>
            </a:r>
            <a:endParaRPr lang="en-US" altLang="ja-JP" sz="1600" u="sng" dirty="0" smtClean="0"/>
          </a:p>
          <a:p>
            <a:pPr>
              <a:buNone/>
            </a:pPr>
            <a:r>
              <a:rPr lang="ja-JP" altLang="en-US" sz="2400" b="1" dirty="0" smtClean="0"/>
              <a:t>食用仕向量</a:t>
            </a:r>
            <a:r>
              <a:rPr lang="ja-JP" altLang="en-US" sz="2400" b="1" dirty="0" smtClean="0">
                <a:latin typeface="HG丸ｺﾞｼｯｸM-PRO" pitchFamily="50" charset="-128"/>
                <a:ea typeface="HG丸ｺﾞｼｯｸM-PRO" pitchFamily="50" charset="-128"/>
              </a:rPr>
              <a:t> </a:t>
            </a:r>
            <a:r>
              <a:rPr lang="en-US" altLang="ja-JP" sz="2400" b="1" u="sng" dirty="0" smtClean="0">
                <a:solidFill>
                  <a:srgbClr val="FF0000"/>
                </a:solidFill>
                <a:latin typeface="HG丸ｺﾞｼｯｸM-PRO" pitchFamily="50" charset="-128"/>
                <a:ea typeface="HG丸ｺﾞｼｯｸM-PRO" pitchFamily="50" charset="-128"/>
              </a:rPr>
              <a:t>8,464</a:t>
            </a:r>
            <a:r>
              <a:rPr lang="ja-JP" altLang="en-US" sz="1400" u="sng" dirty="0" smtClean="0">
                <a:solidFill>
                  <a:srgbClr val="FF0000"/>
                </a:solidFill>
              </a:rPr>
              <a:t>万㌧</a:t>
            </a:r>
            <a:r>
              <a:rPr lang="ja-JP" altLang="en-US" sz="2400" b="1" dirty="0" smtClean="0"/>
              <a:t>                     </a:t>
            </a:r>
            <a:r>
              <a:rPr lang="ja-JP" altLang="en-US" sz="1800" u="sng" dirty="0" smtClean="0"/>
              <a:t>減   量 </a:t>
            </a:r>
            <a:r>
              <a:rPr lang="ja-JP" altLang="en-US" sz="1800" dirty="0" smtClean="0"/>
              <a:t>　　　                               　</a:t>
            </a:r>
            <a:r>
              <a:rPr lang="en-US" altLang="ja-JP" sz="1800" b="1" dirty="0" smtClean="0">
                <a:solidFill>
                  <a:srgbClr val="FF0000"/>
                </a:solidFill>
                <a:latin typeface="+mn-ea"/>
              </a:rPr>
              <a:t>222</a:t>
            </a:r>
            <a:r>
              <a:rPr lang="ja-JP" altLang="en-US" sz="1400" dirty="0" smtClean="0"/>
              <a:t>万㌧                 </a:t>
            </a:r>
            <a:endParaRPr lang="en-US" altLang="ja-JP" sz="1400" dirty="0" smtClean="0"/>
          </a:p>
          <a:p>
            <a:pPr>
              <a:buNone/>
            </a:pPr>
            <a:r>
              <a:rPr lang="ja-JP" altLang="en-US" sz="1800" dirty="0" smtClean="0">
                <a:solidFill>
                  <a:srgbClr val="FF0000"/>
                </a:solidFill>
              </a:rPr>
              <a:t>　</a:t>
            </a:r>
            <a:r>
              <a:rPr lang="ja-JP" altLang="en-US" sz="1800" dirty="0" smtClean="0"/>
              <a:t>　　　　　　　　　　　　　　　　　　　　　　　　　　　　　　　　　　　　　</a:t>
            </a:r>
            <a:endParaRPr lang="en-US" altLang="ja-JP" sz="1400" u="sng" dirty="0" smtClean="0"/>
          </a:p>
          <a:p>
            <a:pPr>
              <a:buNone/>
            </a:pPr>
            <a:r>
              <a:rPr lang="ja-JP" altLang="en-US" sz="1800" u="sng" dirty="0" smtClean="0"/>
              <a:t>○食品関連事業者</a:t>
            </a:r>
            <a:r>
              <a:rPr lang="ja-JP" altLang="en-US" sz="1800" dirty="0" smtClean="0"/>
              <a:t>　　　</a:t>
            </a:r>
            <a:r>
              <a:rPr lang="ja-JP" altLang="en-US" sz="1800" u="sng" dirty="0" smtClean="0"/>
              <a:t>○事業系廃棄物</a:t>
            </a:r>
            <a:r>
              <a:rPr lang="ja-JP" altLang="en-US" sz="1800" dirty="0" smtClean="0"/>
              <a:t>　　</a:t>
            </a:r>
            <a:r>
              <a:rPr lang="ja-JP" altLang="en-US" sz="1800" u="sng" dirty="0" smtClean="0"/>
              <a:t>有価物 </a:t>
            </a:r>
            <a:r>
              <a:rPr lang="ja-JP" altLang="en-US" sz="1800" dirty="0" smtClean="0"/>
              <a:t>              　　 </a:t>
            </a:r>
            <a:r>
              <a:rPr lang="ja-JP" altLang="en-US" sz="1800" b="1" u="sng" dirty="0" smtClean="0"/>
              <a:t>再生利用</a:t>
            </a:r>
            <a:r>
              <a:rPr lang="ja-JP" altLang="en-US" sz="1800" b="1" dirty="0" smtClean="0"/>
              <a:t>    </a:t>
            </a:r>
            <a:r>
              <a:rPr lang="en-US" altLang="ja-JP" sz="1800" b="1" dirty="0" smtClean="0">
                <a:solidFill>
                  <a:srgbClr val="FF0000"/>
                </a:solidFill>
                <a:latin typeface="+mn-ea"/>
              </a:rPr>
              <a:t>1,323</a:t>
            </a:r>
            <a:r>
              <a:rPr lang="ja-JP" altLang="en-US" sz="1400" dirty="0" smtClean="0"/>
              <a:t>万㌧</a:t>
            </a:r>
            <a:endParaRPr lang="en-US" altLang="ja-JP" sz="1400" b="1" u="sng" dirty="0" smtClean="0">
              <a:solidFill>
                <a:srgbClr val="FF0000"/>
              </a:solidFill>
              <a:latin typeface="+mn-ea"/>
            </a:endParaRPr>
          </a:p>
          <a:p>
            <a:pPr>
              <a:buNone/>
            </a:pPr>
            <a:r>
              <a:rPr lang="ja-JP" altLang="en-US" sz="1800" dirty="0" smtClean="0"/>
              <a:t>　　　食品製造業　　　　　　　 ＋　　　　　　　　　</a:t>
            </a:r>
            <a:r>
              <a:rPr lang="en-US" altLang="ja-JP" b="1" dirty="0" smtClean="0">
                <a:solidFill>
                  <a:srgbClr val="FF0000"/>
                </a:solidFill>
                <a:latin typeface="+mn-ea"/>
              </a:rPr>
              <a:t>876</a:t>
            </a:r>
            <a:r>
              <a:rPr lang="ja-JP" altLang="en-US" sz="1400" dirty="0" smtClean="0"/>
              <a:t>万㌧</a:t>
            </a:r>
            <a:r>
              <a:rPr lang="ja-JP" altLang="en-US" sz="1800" dirty="0" smtClean="0"/>
              <a:t>　　　　　 　　 飼料化　     </a:t>
            </a:r>
            <a:r>
              <a:rPr lang="en-US" altLang="ja-JP" sz="1800" b="1" dirty="0" smtClean="0">
                <a:solidFill>
                  <a:srgbClr val="FF0000"/>
                </a:solidFill>
                <a:latin typeface="+mn-ea"/>
              </a:rPr>
              <a:t>958</a:t>
            </a:r>
            <a:r>
              <a:rPr lang="ja-JP" altLang="en-US" sz="1400" dirty="0" smtClean="0"/>
              <a:t>万㌧</a:t>
            </a:r>
            <a:endParaRPr lang="en-US" altLang="ja-JP" sz="1400" dirty="0" smtClean="0"/>
          </a:p>
          <a:p>
            <a:pPr>
              <a:buNone/>
            </a:pPr>
            <a:r>
              <a:rPr lang="ja-JP" altLang="en-US" sz="1800" dirty="0" smtClean="0"/>
              <a:t>　　　食品卸売業　　　　　　有価物　　　　　　</a:t>
            </a:r>
            <a:r>
              <a:rPr lang="ja-JP" altLang="en-US" sz="1800" u="sng" dirty="0" smtClean="0"/>
              <a:t>事業系廃棄物</a:t>
            </a:r>
            <a:r>
              <a:rPr lang="ja-JP" altLang="en-US" sz="1800" dirty="0" smtClean="0"/>
              <a:t>　　　　  肥料化　</a:t>
            </a:r>
            <a:r>
              <a:rPr lang="ja-JP" altLang="en-US" sz="1800" dirty="0" smtClean="0">
                <a:solidFill>
                  <a:srgbClr val="FF0000"/>
                </a:solidFill>
              </a:rPr>
              <a:t>   </a:t>
            </a:r>
            <a:r>
              <a:rPr lang="ja-JP" altLang="en-US" sz="1800" b="1" dirty="0" smtClean="0">
                <a:solidFill>
                  <a:srgbClr val="FF0000"/>
                </a:solidFill>
                <a:latin typeface="+mn-ea"/>
              </a:rPr>
              <a:t> </a:t>
            </a:r>
            <a:r>
              <a:rPr lang="en-US" altLang="ja-JP" sz="1800" b="1" dirty="0" smtClean="0">
                <a:solidFill>
                  <a:srgbClr val="FF0000"/>
                </a:solidFill>
                <a:latin typeface="+mn-ea"/>
              </a:rPr>
              <a:t>254</a:t>
            </a:r>
            <a:r>
              <a:rPr lang="ja-JP" altLang="en-US" sz="1400" dirty="0" smtClean="0"/>
              <a:t>万㌧</a:t>
            </a:r>
            <a:endParaRPr lang="en-US" altLang="ja-JP" sz="1400" dirty="0" smtClean="0"/>
          </a:p>
          <a:p>
            <a:pPr>
              <a:buNone/>
            </a:pPr>
            <a:r>
              <a:rPr lang="ja-JP" altLang="en-US" sz="1800" dirty="0" smtClean="0"/>
              <a:t>　　　食品小売業              </a:t>
            </a:r>
            <a:r>
              <a:rPr lang="ja-JP" altLang="en-US" sz="2400" b="1" dirty="0" smtClean="0"/>
              <a:t>  </a:t>
            </a:r>
            <a:r>
              <a:rPr lang="en-US" altLang="ja-JP" sz="2400" b="1" u="sng" dirty="0" smtClean="0">
                <a:solidFill>
                  <a:srgbClr val="FF0000"/>
                </a:solidFill>
                <a:latin typeface="HG丸ｺﾞｼｯｸM-PRO" pitchFamily="50" charset="-128"/>
                <a:ea typeface="HG丸ｺﾞｼｯｸM-PRO" pitchFamily="50" charset="-128"/>
              </a:rPr>
              <a:t>1,916</a:t>
            </a:r>
            <a:r>
              <a:rPr lang="ja-JP" altLang="en-US" sz="1400" u="sng" dirty="0" smtClean="0">
                <a:solidFill>
                  <a:srgbClr val="FF0000"/>
                </a:solidFill>
              </a:rPr>
              <a:t>万㌧</a:t>
            </a:r>
            <a:r>
              <a:rPr lang="ja-JP" altLang="en-US" sz="1800" dirty="0" smtClean="0"/>
              <a:t>　　　 </a:t>
            </a:r>
            <a:r>
              <a:rPr lang="en-US" altLang="ja-JP" b="1" dirty="0" smtClean="0">
                <a:solidFill>
                  <a:srgbClr val="FF0000"/>
                </a:solidFill>
                <a:latin typeface="+mn-ea"/>
              </a:rPr>
              <a:t>819</a:t>
            </a:r>
            <a:r>
              <a:rPr lang="ja-JP" altLang="en-US" sz="1400" dirty="0" smtClean="0"/>
              <a:t>万㌧</a:t>
            </a:r>
            <a:r>
              <a:rPr lang="ja-JP" altLang="en-US" sz="1800" dirty="0" smtClean="0"/>
              <a:t>　　　　　        </a:t>
            </a:r>
            <a:r>
              <a:rPr lang="ja-JP" altLang="en-US" sz="1200" dirty="0" smtClean="0"/>
              <a:t>エネルギー化　</a:t>
            </a:r>
            <a:r>
              <a:rPr lang="ja-JP" altLang="en-US" sz="1200" dirty="0" smtClean="0">
                <a:solidFill>
                  <a:srgbClr val="FF0000"/>
                </a:solidFill>
              </a:rPr>
              <a:t>  </a:t>
            </a:r>
            <a:r>
              <a:rPr lang="en-US" altLang="ja-JP" sz="1800" b="1" dirty="0" smtClean="0">
                <a:solidFill>
                  <a:srgbClr val="FF0000"/>
                </a:solidFill>
                <a:latin typeface="+mn-ea"/>
              </a:rPr>
              <a:t>111</a:t>
            </a:r>
            <a:r>
              <a:rPr lang="ja-JP" altLang="en-US" sz="1200" dirty="0" smtClean="0"/>
              <a:t>万㌧</a:t>
            </a:r>
            <a:endParaRPr lang="en-US" altLang="ja-JP" sz="1200" dirty="0" smtClean="0"/>
          </a:p>
          <a:p>
            <a:pPr>
              <a:buNone/>
            </a:pPr>
            <a:r>
              <a:rPr lang="en-US" altLang="ja-JP" sz="1800" dirty="0" smtClean="0"/>
              <a:t>         </a:t>
            </a:r>
            <a:r>
              <a:rPr lang="ja-JP" altLang="en-US" sz="1800" dirty="0" smtClean="0"/>
              <a:t>外食産業                                                                                   　　</a:t>
            </a:r>
            <a:r>
              <a:rPr lang="ja-JP" altLang="en-US" sz="1800" b="1" u="sng" dirty="0" smtClean="0"/>
              <a:t>熱回収</a:t>
            </a:r>
            <a:r>
              <a:rPr lang="ja-JP" altLang="en-US" sz="1800" dirty="0" smtClean="0"/>
              <a:t>           </a:t>
            </a:r>
            <a:r>
              <a:rPr lang="ja-JP" altLang="en-US" sz="1800" dirty="0" smtClean="0">
                <a:solidFill>
                  <a:srgbClr val="FF0000"/>
                </a:solidFill>
              </a:rPr>
              <a:t> </a:t>
            </a:r>
            <a:r>
              <a:rPr lang="en-US" altLang="ja-JP" sz="1800" b="1" dirty="0" smtClean="0">
                <a:solidFill>
                  <a:srgbClr val="FF0000"/>
                </a:solidFill>
                <a:latin typeface="+mn-ea"/>
              </a:rPr>
              <a:t>46</a:t>
            </a:r>
            <a:r>
              <a:rPr lang="ja-JP" altLang="en-US" sz="1400" dirty="0" smtClean="0"/>
              <a:t>万㌧</a:t>
            </a:r>
            <a:endParaRPr lang="en-US" altLang="ja-JP" sz="1400" dirty="0" smtClean="0"/>
          </a:p>
          <a:p>
            <a:pPr>
              <a:buNone/>
            </a:pPr>
            <a:r>
              <a:rPr lang="ja-JP" altLang="en-US" sz="1800" dirty="0" smtClean="0"/>
              <a:t>　　　　　　　　　　　　　　　　　　　　　　　　　　　　　　　　　　　　　  　　</a:t>
            </a:r>
            <a:r>
              <a:rPr lang="ja-JP" altLang="en-US" sz="1600" b="1" u="sng" dirty="0" smtClean="0"/>
              <a:t>焼却</a:t>
            </a:r>
            <a:r>
              <a:rPr lang="en-US" altLang="ja-JP" sz="1600" b="1" u="sng" dirty="0" smtClean="0"/>
              <a:t>/</a:t>
            </a:r>
            <a:r>
              <a:rPr lang="ja-JP" altLang="en-US" sz="1600" b="1" u="sng" dirty="0" smtClean="0"/>
              <a:t>埋立</a:t>
            </a:r>
            <a:r>
              <a:rPr lang="ja-JP" altLang="en-US" sz="1600" b="1" dirty="0" smtClean="0"/>
              <a:t>      </a:t>
            </a:r>
            <a:r>
              <a:rPr lang="ja-JP" altLang="en-US" sz="1600" b="1" dirty="0" smtClean="0">
                <a:solidFill>
                  <a:srgbClr val="FF0000"/>
                </a:solidFill>
              </a:rPr>
              <a:t> </a:t>
            </a:r>
            <a:r>
              <a:rPr lang="en-US" altLang="ja-JP" sz="1800" b="1" u="sng" dirty="0" smtClean="0">
                <a:solidFill>
                  <a:srgbClr val="FF0000"/>
                </a:solidFill>
                <a:latin typeface="HG丸ｺﾞｼｯｸM-PRO" pitchFamily="50" charset="-128"/>
                <a:ea typeface="HG丸ｺﾞｼｯｸM-PRO" pitchFamily="50" charset="-128"/>
              </a:rPr>
              <a:t>326</a:t>
            </a:r>
            <a:r>
              <a:rPr lang="ja-JP" altLang="en-US" sz="1400" u="sng" dirty="0" smtClean="0">
                <a:solidFill>
                  <a:srgbClr val="FF0000"/>
                </a:solidFill>
              </a:rPr>
              <a:t>万㌧ </a:t>
            </a:r>
            <a:r>
              <a:rPr lang="ja-JP" altLang="en-US" sz="1800" dirty="0" smtClean="0"/>
              <a:t>　　　　　　　　　　　　　　　　　　　　　　　　　　　　　　　　　　　　</a:t>
            </a:r>
            <a:endParaRPr lang="en-US" altLang="ja-JP" sz="1800" dirty="0" smtClean="0"/>
          </a:p>
          <a:p>
            <a:pPr>
              <a:buNone/>
            </a:pPr>
            <a:r>
              <a:rPr lang="ja-JP" altLang="en-US" u="sng" dirty="0" smtClean="0"/>
              <a:t>○一般家庭</a:t>
            </a:r>
            <a:r>
              <a:rPr lang="ja-JP" altLang="en-US" dirty="0" smtClean="0"/>
              <a:t>　　　　　  </a:t>
            </a:r>
            <a:r>
              <a:rPr lang="ja-JP" altLang="en-US" u="sng" dirty="0" smtClean="0"/>
              <a:t>○家庭廃棄物</a:t>
            </a:r>
            <a:r>
              <a:rPr lang="ja-JP" altLang="en-US" dirty="0" smtClean="0"/>
              <a:t>　　　　　　　　　　     </a:t>
            </a:r>
            <a:r>
              <a:rPr lang="ja-JP" altLang="en-US" sz="1600" u="sng" dirty="0" smtClean="0"/>
              <a:t>廃棄物処理法における</a:t>
            </a:r>
            <a:endParaRPr lang="en-US" altLang="ja-JP" sz="1600" dirty="0" smtClean="0"/>
          </a:p>
          <a:p>
            <a:pPr lvl="1">
              <a:buNone/>
            </a:pPr>
            <a:r>
              <a:rPr kumimoji="1" lang="ja-JP" altLang="en-US" dirty="0" smtClean="0"/>
              <a:t>　　　　　　　　　　　　　　</a:t>
            </a:r>
            <a:r>
              <a:rPr kumimoji="1" lang="ja-JP" altLang="en-US" u="sng" dirty="0" smtClean="0"/>
              <a:t> </a:t>
            </a:r>
            <a:r>
              <a:rPr lang="ja-JP" altLang="en-US" sz="2000" b="1" u="sng" dirty="0" smtClean="0">
                <a:solidFill>
                  <a:srgbClr val="FF0000"/>
                </a:solidFill>
                <a:latin typeface="+mn-ea"/>
              </a:rPr>
              <a:t> </a:t>
            </a:r>
            <a:r>
              <a:rPr kumimoji="1" lang="en-US" altLang="ja-JP" sz="2400" b="1" u="sng" dirty="0" smtClean="0">
                <a:solidFill>
                  <a:srgbClr val="FF0000"/>
                </a:solidFill>
                <a:latin typeface="HG丸ｺﾞｼｯｸM-PRO" pitchFamily="50" charset="-128"/>
                <a:ea typeface="HG丸ｺﾞｼｯｸM-PRO" pitchFamily="50" charset="-128"/>
              </a:rPr>
              <a:t>885</a:t>
            </a:r>
            <a:r>
              <a:rPr kumimoji="1" lang="ja-JP" altLang="en-US" sz="1200" u="sng" dirty="0" smtClean="0">
                <a:solidFill>
                  <a:srgbClr val="FF0000"/>
                </a:solidFill>
              </a:rPr>
              <a:t>万㌧</a:t>
            </a:r>
            <a:r>
              <a:rPr kumimoji="1" lang="ja-JP" altLang="en-US" sz="1200" dirty="0" smtClean="0">
                <a:solidFill>
                  <a:srgbClr val="FF0000"/>
                </a:solidFill>
              </a:rPr>
              <a:t>                                                                  </a:t>
            </a:r>
            <a:r>
              <a:rPr kumimoji="1" lang="ja-JP" altLang="en-US" b="1" u="sng" dirty="0" smtClean="0">
                <a:solidFill>
                  <a:schemeClr val="tx1"/>
                </a:solidFill>
              </a:rPr>
              <a:t>再生利用</a:t>
            </a:r>
            <a:r>
              <a:rPr kumimoji="1" lang="ja-JP" altLang="en-US" b="1" dirty="0" smtClean="0">
                <a:solidFill>
                  <a:srgbClr val="FF0000"/>
                </a:solidFill>
              </a:rPr>
              <a:t>　    </a:t>
            </a:r>
            <a:r>
              <a:rPr kumimoji="1" lang="ja-JP" altLang="en-US" b="1" dirty="0" smtClean="0">
                <a:solidFill>
                  <a:srgbClr val="FF0000"/>
                </a:solidFill>
                <a:latin typeface="+mn-ea"/>
              </a:rPr>
              <a:t> </a:t>
            </a:r>
            <a:r>
              <a:rPr kumimoji="1" lang="en-US" altLang="ja-JP" b="1" dirty="0" smtClean="0">
                <a:solidFill>
                  <a:srgbClr val="FF0000"/>
                </a:solidFill>
                <a:latin typeface="+mn-ea"/>
              </a:rPr>
              <a:t>55</a:t>
            </a:r>
            <a:r>
              <a:rPr kumimoji="1" lang="ja-JP" altLang="en-US" sz="1400" dirty="0" smtClean="0">
                <a:solidFill>
                  <a:schemeClr val="tx1"/>
                </a:solidFill>
                <a:latin typeface="+mn-ea"/>
              </a:rPr>
              <a:t>万㌧</a:t>
            </a:r>
            <a:r>
              <a:rPr kumimoji="1" lang="ja-JP" altLang="en-US" b="1" dirty="0" smtClean="0">
                <a:solidFill>
                  <a:schemeClr val="tx1"/>
                </a:solidFill>
              </a:rPr>
              <a:t>　</a:t>
            </a:r>
            <a:endParaRPr lang="en-US" altLang="ja-JP" b="1" dirty="0" smtClean="0">
              <a:solidFill>
                <a:srgbClr val="FF0000"/>
              </a:solidFill>
              <a:latin typeface="+mn-ea"/>
            </a:endParaRPr>
          </a:p>
          <a:p>
            <a:pPr lvl="1">
              <a:buNone/>
            </a:pPr>
            <a:r>
              <a:rPr lang="ja-JP" altLang="en-US" b="1" dirty="0" smtClean="0">
                <a:solidFill>
                  <a:srgbClr val="00B050"/>
                </a:solidFill>
                <a:latin typeface="+mn-ea"/>
              </a:rPr>
              <a:t>　</a:t>
            </a:r>
            <a:r>
              <a:rPr lang="ja-JP" altLang="en-US" b="1" dirty="0" smtClean="0">
                <a:solidFill>
                  <a:schemeClr val="tx1"/>
                </a:solidFill>
                <a:latin typeface="+mn-ea"/>
              </a:rPr>
              <a:t>　　　　　　　                                                              </a:t>
            </a:r>
            <a:r>
              <a:rPr lang="ja-JP" altLang="en-US" b="1" u="sng" dirty="0" smtClean="0">
                <a:latin typeface="+mn-ea"/>
              </a:rPr>
              <a:t>焼却</a:t>
            </a:r>
            <a:r>
              <a:rPr lang="en-US" altLang="ja-JP" b="1" u="sng" dirty="0" smtClean="0">
                <a:latin typeface="+mn-ea"/>
              </a:rPr>
              <a:t>/</a:t>
            </a:r>
            <a:r>
              <a:rPr lang="ja-JP" altLang="en-US" b="1" u="sng" dirty="0" smtClean="0">
                <a:latin typeface="+mn-ea"/>
              </a:rPr>
              <a:t>埋立  </a:t>
            </a:r>
            <a:r>
              <a:rPr lang="en-US" altLang="ja-JP" b="1" u="sng" dirty="0" smtClean="0">
                <a:solidFill>
                  <a:srgbClr val="FF0000"/>
                </a:solidFill>
                <a:latin typeface="HG丸ｺﾞｼｯｸM-PRO" pitchFamily="50" charset="-128"/>
                <a:ea typeface="HG丸ｺﾞｼｯｸM-PRO" pitchFamily="50" charset="-128"/>
              </a:rPr>
              <a:t>829</a:t>
            </a:r>
            <a:r>
              <a:rPr lang="ja-JP" altLang="en-US" sz="1400" u="sng" dirty="0" smtClean="0">
                <a:solidFill>
                  <a:srgbClr val="FF0000"/>
                </a:solidFill>
                <a:latin typeface="+mn-ea"/>
              </a:rPr>
              <a:t>万㌧</a:t>
            </a:r>
            <a:endParaRPr lang="en-US" altLang="ja-JP" sz="1400" u="sng" dirty="0" smtClean="0">
              <a:solidFill>
                <a:srgbClr val="FF0000"/>
              </a:solidFill>
              <a:latin typeface="+mn-ea"/>
            </a:endParaRPr>
          </a:p>
          <a:p>
            <a:pPr lvl="1">
              <a:buNone/>
            </a:pPr>
            <a:r>
              <a:rPr lang="ja-JP" altLang="en-US" b="1" dirty="0" smtClean="0">
                <a:solidFill>
                  <a:schemeClr val="tx1"/>
                </a:solidFill>
                <a:latin typeface="+mn-ea"/>
              </a:rPr>
              <a:t>■　食品リサイクル法　</a:t>
            </a:r>
            <a:r>
              <a:rPr lang="en-US" altLang="ja-JP" b="1" dirty="0" smtClean="0">
                <a:solidFill>
                  <a:schemeClr val="tx1"/>
                </a:solidFill>
                <a:latin typeface="+mn-ea"/>
              </a:rPr>
              <a:t>2000</a:t>
            </a:r>
            <a:r>
              <a:rPr lang="ja-JP" altLang="en-US" b="1" dirty="0" smtClean="0">
                <a:solidFill>
                  <a:schemeClr val="tx1"/>
                </a:solidFill>
                <a:latin typeface="+mn-ea"/>
              </a:rPr>
              <a:t>年　　改正食品リサイクル法  </a:t>
            </a:r>
            <a:r>
              <a:rPr lang="en-US" altLang="ja-JP" b="1" dirty="0" smtClean="0">
                <a:solidFill>
                  <a:schemeClr val="tx1"/>
                </a:solidFill>
                <a:latin typeface="+mn-ea"/>
              </a:rPr>
              <a:t>2007</a:t>
            </a:r>
            <a:r>
              <a:rPr lang="ja-JP" altLang="en-US" b="1" dirty="0" smtClean="0">
                <a:solidFill>
                  <a:schemeClr val="tx1"/>
                </a:solidFill>
                <a:latin typeface="+mn-ea"/>
              </a:rPr>
              <a:t>年</a:t>
            </a:r>
            <a:endParaRPr kumimoji="1" lang="ja-JP" altLang="en-US" b="1" dirty="0">
              <a:solidFill>
                <a:schemeClr val="tx1"/>
              </a:solidFill>
              <a:latin typeface="+mn-ea"/>
            </a:endParaRPr>
          </a:p>
        </p:txBody>
      </p:sp>
      <p:sp>
        <p:nvSpPr>
          <p:cNvPr id="4" name="スライド番号プレースホルダ 3"/>
          <p:cNvSpPr>
            <a:spLocks noGrp="1"/>
          </p:cNvSpPr>
          <p:nvPr>
            <p:ph type="sldNum" sz="quarter" idx="12"/>
          </p:nvPr>
        </p:nvSpPr>
        <p:spPr>
          <a:xfrm>
            <a:off x="6732588" y="6165304"/>
            <a:ext cx="2087884" cy="287884"/>
          </a:xfrm>
        </p:spPr>
        <p:txBody>
          <a:bodyPr/>
          <a:lstStyle/>
          <a:p>
            <a:pPr>
              <a:defRPr/>
            </a:pPr>
            <a:fld id="{21325CBA-536C-4A82-8D10-1879947D0B23}" type="slidenum">
              <a:rPr lang="ja-JP" altLang="en-US" sz="2000" b="1" smtClean="0">
                <a:solidFill>
                  <a:schemeClr val="bg1"/>
                </a:solidFill>
              </a:rPr>
              <a:pPr>
                <a:defRPr/>
              </a:pPr>
              <a:t>2</a:t>
            </a:fld>
            <a:endParaRPr lang="ja-JP" altLang="en-US" sz="2000" b="1" dirty="0">
              <a:solidFill>
                <a:schemeClr val="bg1"/>
              </a:solidFill>
            </a:endParaRPr>
          </a:p>
        </p:txBody>
      </p:sp>
      <p:sp>
        <p:nvSpPr>
          <p:cNvPr id="12" name="左大かっこ 11"/>
          <p:cNvSpPr/>
          <p:nvPr/>
        </p:nvSpPr>
        <p:spPr>
          <a:xfrm>
            <a:off x="4427984" y="1484784"/>
            <a:ext cx="288032" cy="144016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右大かっこ 15"/>
          <p:cNvSpPr/>
          <p:nvPr/>
        </p:nvSpPr>
        <p:spPr>
          <a:xfrm>
            <a:off x="5796136" y="2276872"/>
            <a:ext cx="144016" cy="122413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左大かっこ 16"/>
          <p:cNvSpPr/>
          <p:nvPr/>
        </p:nvSpPr>
        <p:spPr>
          <a:xfrm>
            <a:off x="6516216" y="2420888"/>
            <a:ext cx="144016" cy="93610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左大かっこ 17"/>
          <p:cNvSpPr/>
          <p:nvPr/>
        </p:nvSpPr>
        <p:spPr>
          <a:xfrm>
            <a:off x="6300192" y="4725144"/>
            <a:ext cx="72008" cy="43204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右大かっこ 10"/>
          <p:cNvSpPr/>
          <p:nvPr/>
        </p:nvSpPr>
        <p:spPr>
          <a:xfrm>
            <a:off x="2051720" y="2420888"/>
            <a:ext cx="72008" cy="1224136"/>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pPr eaLnBrk="1" hangingPunct="1"/>
            <a:endParaRPr lang="ja-JP" altLang="en-US" smtClean="0"/>
          </a:p>
        </p:txBody>
      </p:sp>
      <p:sp>
        <p:nvSpPr>
          <p:cNvPr id="6147" name="コンテンツ プレースホルダ 2"/>
          <p:cNvSpPr>
            <a:spLocks noGrp="1"/>
          </p:cNvSpPr>
          <p:nvPr>
            <p:ph idx="1"/>
          </p:nvPr>
        </p:nvSpPr>
        <p:spPr/>
        <p:txBody>
          <a:bodyPr/>
          <a:lstStyle/>
          <a:p>
            <a:pPr eaLnBrk="1" hangingPunct="1"/>
            <a:endParaRPr lang="ja-JP" altLang="en-US" smtClean="0"/>
          </a:p>
        </p:txBody>
      </p:sp>
      <p:pic>
        <p:nvPicPr>
          <p:cNvPr id="6148" name="Picture 2" descr="C:\Users\fukuwatari\Desktop\20160805Photos パワポ用\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396875" y="6157870"/>
            <a:ext cx="9937750"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b="1" dirty="0"/>
              <a:t>コバエ対策として、生ごみの上に新聞紙１</a:t>
            </a:r>
            <a:r>
              <a:rPr lang="en-US" altLang="ja-JP" sz="2000" b="1" dirty="0"/>
              <a:t>/8</a:t>
            </a:r>
            <a:r>
              <a:rPr lang="ja-JP" altLang="en-US" sz="2000" b="1" dirty="0"/>
              <a:t>を軽く載せ</a:t>
            </a:r>
            <a:r>
              <a:rPr lang="en-US" altLang="ja-JP" sz="2000" b="1" dirty="0"/>
              <a:t>,</a:t>
            </a:r>
            <a:r>
              <a:rPr lang="ja-JP" altLang="en-US" sz="2000" b="1" dirty="0"/>
              <a:t>四隅を内側に折り込む</a:t>
            </a:r>
            <a:endParaRPr lang="en-US" altLang="ja-JP" sz="2000" b="1" dirty="0"/>
          </a:p>
        </p:txBody>
      </p:sp>
    </p:spTree>
    <p:extLst>
      <p:ext uri="{BB962C8B-B14F-4D97-AF65-F5344CB8AC3E}">
        <p14:creationId xmlns:p14="http://schemas.microsoft.com/office/powerpoint/2010/main" val="179335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endParaRPr lang="ja-JP" altLang="en-US" smtClean="0"/>
          </a:p>
        </p:txBody>
      </p:sp>
      <p:sp>
        <p:nvSpPr>
          <p:cNvPr id="7171" name="コンテンツ プレースホルダ 2"/>
          <p:cNvSpPr>
            <a:spLocks noGrp="1"/>
          </p:cNvSpPr>
          <p:nvPr>
            <p:ph idx="1"/>
          </p:nvPr>
        </p:nvSpPr>
        <p:spPr/>
        <p:txBody>
          <a:bodyPr/>
          <a:lstStyle/>
          <a:p>
            <a:pPr eaLnBrk="1" hangingPunct="1"/>
            <a:endParaRPr lang="ja-JP" altLang="en-US" smtClean="0"/>
          </a:p>
        </p:txBody>
      </p:sp>
      <p:pic>
        <p:nvPicPr>
          <p:cNvPr id="7172" name="Picture 2" descr="C:\Users\fukuwatari\Desktop\20160805Photos パワポ用\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6632"/>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323850" y="6021289"/>
            <a:ext cx="9720263" cy="720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b="1" dirty="0"/>
              <a:t>風通しの良い物干し竿などにぶら下げる</a:t>
            </a:r>
          </a:p>
        </p:txBody>
      </p:sp>
    </p:spTree>
    <p:extLst>
      <p:ext uri="{BB962C8B-B14F-4D97-AF65-F5344CB8AC3E}">
        <p14:creationId xmlns:p14="http://schemas.microsoft.com/office/powerpoint/2010/main" val="2789000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dirty="0" smtClean="0"/>
              <a:t>台所での生ごみの取り扱い方</a:t>
            </a:r>
          </a:p>
        </p:txBody>
      </p:sp>
      <p:sp>
        <p:nvSpPr>
          <p:cNvPr id="27651" name="コンテンツ プレースホルダ 2"/>
          <p:cNvSpPr>
            <a:spLocks noGrp="1"/>
          </p:cNvSpPr>
          <p:nvPr>
            <p:ph idx="1"/>
          </p:nvPr>
        </p:nvSpPr>
        <p:spPr>
          <a:xfrm>
            <a:off x="611188" y="620713"/>
            <a:ext cx="7921625" cy="720055"/>
          </a:xfrm>
        </p:spPr>
        <p:txBody>
          <a:bodyPr/>
          <a:lstStyle/>
          <a:p>
            <a:pPr marL="0" indent="0" algn="ctr">
              <a:buNone/>
            </a:pPr>
            <a:r>
              <a:rPr lang="ja-JP" altLang="en-US" sz="3600" b="1" dirty="0" smtClean="0">
                <a:latin typeface="HG丸ｺﾞｼｯｸM-PRO" panose="020F0600000000000000" pitchFamily="50" charset="-128"/>
                <a:ea typeface="HG丸ｺﾞｼｯｸM-PRO" panose="020F0600000000000000" pitchFamily="50" charset="-128"/>
              </a:rPr>
              <a:t>台所での生ごみの扱い方</a:t>
            </a:r>
            <a:endParaRPr lang="en-US" altLang="ja-JP" sz="3600" b="1" dirty="0" smtClean="0">
              <a:latin typeface="HG丸ｺﾞｼｯｸM-PRO" panose="020F0600000000000000" pitchFamily="50" charset="-128"/>
              <a:ea typeface="HG丸ｺﾞｼｯｸM-PRO" panose="020F0600000000000000" pitchFamily="50" charset="-128"/>
            </a:endParaRPr>
          </a:p>
          <a:p>
            <a:pPr marL="0" indent="0" algn="ctr">
              <a:buNone/>
            </a:pPr>
            <a:r>
              <a:rPr lang="ja-JP" altLang="en-US" sz="3600" b="1" dirty="0" smtClean="0">
                <a:latin typeface="HG丸ｺﾞｼｯｸM-PRO" panose="020F0600000000000000" pitchFamily="50" charset="-128"/>
                <a:ea typeface="HG丸ｺﾞｼｯｸM-PRO" panose="020F0600000000000000" pitchFamily="50" charset="-128"/>
              </a:rPr>
              <a:t>扱い方</a:t>
            </a:r>
          </a:p>
        </p:txBody>
      </p:sp>
      <p:pic>
        <p:nvPicPr>
          <p:cNvPr id="276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6"/>
            <a:ext cx="9144000"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スライド番号プレースホルダー 1"/>
          <p:cNvSpPr>
            <a:spLocks noGrp="1"/>
          </p:cNvSpPr>
          <p:nvPr>
            <p:ph type="sldNum" sz="quarter" idx="12"/>
          </p:nvPr>
        </p:nvSpPr>
        <p:spPr>
          <a:xfrm>
            <a:off x="6732588" y="6381452"/>
            <a:ext cx="2133600" cy="215900"/>
          </a:xfrm>
        </p:spPr>
        <p:txBody>
          <a:bodyPr/>
          <a:lstStyle/>
          <a:p>
            <a:pPr>
              <a:defRPr/>
            </a:pPr>
            <a:fld id="{21325CBA-536C-4A82-8D10-1879947D0B23}" type="slidenum">
              <a:rPr lang="ja-JP" altLang="en-US" sz="2000" b="1" smtClean="0">
                <a:solidFill>
                  <a:srgbClr val="0070C0"/>
                </a:solidFill>
                <a:latin typeface="+mn-ea"/>
              </a:rPr>
              <a:pPr>
                <a:defRPr/>
              </a:pPr>
              <a:t>22</a:t>
            </a:fld>
            <a:endParaRPr lang="ja-JP" altLang="en-US" sz="2000" b="1" dirty="0">
              <a:solidFill>
                <a:srgbClr val="0070C0"/>
              </a:solidFill>
              <a:latin typeface="+mn-ea"/>
            </a:endParaRPr>
          </a:p>
        </p:txBody>
      </p:sp>
    </p:spTree>
    <p:extLst>
      <p:ext uri="{BB962C8B-B14F-4D97-AF65-F5344CB8AC3E}">
        <p14:creationId xmlns:p14="http://schemas.microsoft.com/office/powerpoint/2010/main" val="1429700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539552" y="404664"/>
            <a:ext cx="8229600" cy="576262"/>
          </a:xfrm>
        </p:spPr>
        <p:txBody>
          <a:bodyPr/>
          <a:lstStyle/>
          <a:p>
            <a:pPr algn="ctr"/>
            <a:r>
              <a:rPr lang="ja-JP" altLang="en-US" sz="3600" b="1" dirty="0" smtClean="0">
                <a:solidFill>
                  <a:schemeClr val="tx1"/>
                </a:solidFill>
                <a:latin typeface="HG丸ｺﾞｼｯｸM-PRO" panose="020F0600000000000000" pitchFamily="50" charset="-128"/>
                <a:ea typeface="HG丸ｺﾞｼｯｸM-PRO" panose="020F0600000000000000" pitchFamily="50" charset="-128"/>
              </a:rPr>
              <a:t>新聞紙活用のメリット</a:t>
            </a:r>
          </a:p>
        </p:txBody>
      </p:sp>
      <p:pic>
        <p:nvPicPr>
          <p:cNvPr id="297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6752"/>
            <a:ext cx="914400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699" name="コンテンツ プレースホルダ 2"/>
          <p:cNvSpPr>
            <a:spLocks noGrp="1"/>
          </p:cNvSpPr>
          <p:nvPr>
            <p:ph idx="1"/>
          </p:nvPr>
        </p:nvSpPr>
        <p:spPr>
          <a:xfrm>
            <a:off x="457200" y="1268413"/>
            <a:ext cx="8229600" cy="4857750"/>
          </a:xfrm>
        </p:spPr>
        <p:txBody>
          <a:bodyPr/>
          <a:lstStyle/>
          <a:p>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容器に臭いがつかない。汚れない</a:t>
            </a:r>
            <a:endParaRPr lang="en-US" altLang="ja-JP" sz="2800" b="1"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水分が発散し易い</a:t>
            </a:r>
            <a:endParaRPr lang="en-US" altLang="ja-JP" sz="2800" b="1"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800" b="1" dirty="0" smtClean="0">
                <a:solidFill>
                  <a:schemeClr val="tx1"/>
                </a:solidFill>
                <a:latin typeface="HG丸ｺﾞｼｯｸM-PRO" panose="020F0600000000000000" pitchFamily="50" charset="-128"/>
                <a:ea typeface="HG丸ｺﾞｼｯｸM-PRO" panose="020F0600000000000000" pitchFamily="50" charset="-128"/>
              </a:rPr>
              <a:t>コバエ対策</a:t>
            </a:r>
          </a:p>
        </p:txBody>
      </p:sp>
      <p:sp>
        <p:nvSpPr>
          <p:cNvPr id="2" name="スライド番号プレースホルダー 1"/>
          <p:cNvSpPr>
            <a:spLocks noGrp="1"/>
          </p:cNvSpPr>
          <p:nvPr>
            <p:ph type="sldNum" sz="quarter" idx="12"/>
          </p:nvPr>
        </p:nvSpPr>
        <p:spPr>
          <a:xfrm>
            <a:off x="6732588" y="6237312"/>
            <a:ext cx="2159892" cy="144016"/>
          </a:xfrm>
        </p:spPr>
        <p:txBody>
          <a:bodyPr/>
          <a:lstStyle/>
          <a:p>
            <a:pPr>
              <a:defRPr/>
            </a:pPr>
            <a:fld id="{21325CBA-536C-4A82-8D10-1879947D0B23}" type="slidenum">
              <a:rPr lang="ja-JP" altLang="en-US" sz="2000" b="1" smtClean="0">
                <a:solidFill>
                  <a:srgbClr val="0070C0"/>
                </a:solidFill>
                <a:latin typeface="+mn-ea"/>
              </a:rPr>
              <a:pPr>
                <a:defRPr/>
              </a:pPr>
              <a:t>23</a:t>
            </a:fld>
            <a:endParaRPr lang="ja-JP" altLang="en-US" sz="2000" b="1" dirty="0">
              <a:solidFill>
                <a:srgbClr val="0070C0"/>
              </a:solidFill>
              <a:latin typeface="+mn-ea"/>
            </a:endParaRPr>
          </a:p>
        </p:txBody>
      </p:sp>
    </p:spTree>
    <p:extLst>
      <p:ext uri="{BB962C8B-B14F-4D97-AF65-F5344CB8AC3E}">
        <p14:creationId xmlns:p14="http://schemas.microsoft.com/office/powerpoint/2010/main" val="156318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7272"/>
          </a:xfrm>
          <a:prstGeom prst="rect">
            <a:avLst/>
          </a:prstGeom>
        </p:spPr>
      </p:pic>
      <p:sp>
        <p:nvSpPr>
          <p:cNvPr id="5" name="タイトル 4"/>
          <p:cNvSpPr>
            <a:spLocks noGrp="1"/>
          </p:cNvSpPr>
          <p:nvPr>
            <p:ph type="title"/>
          </p:nvPr>
        </p:nvSpPr>
        <p:spPr>
          <a:xfrm>
            <a:off x="467544" y="5733256"/>
            <a:ext cx="8219256" cy="1124744"/>
          </a:xfrm>
        </p:spPr>
        <p:txBody>
          <a:bodyPr>
            <a:normAutofit/>
          </a:bodyPr>
          <a:lstStyle/>
          <a:p>
            <a:r>
              <a:rPr kumimoji="1" lang="ja-JP" altLang="en-US" dirty="0" smtClean="0"/>
              <a:t>台所の生ごみはぬらさないように！</a:t>
            </a:r>
            <a:endParaRPr kumimoji="1" lang="ja-JP" altLang="en-US" dirty="0"/>
          </a:p>
        </p:txBody>
      </p:sp>
    </p:spTree>
    <p:extLst>
      <p:ext uri="{BB962C8B-B14F-4D97-AF65-F5344CB8AC3E}">
        <p14:creationId xmlns:p14="http://schemas.microsoft.com/office/powerpoint/2010/main" val="2382124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nnanok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8213" y="5707063"/>
            <a:ext cx="5857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descr="RIMG02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20713"/>
            <a:ext cx="373221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RIMG02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620713"/>
            <a:ext cx="37449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RIMG02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716338"/>
            <a:ext cx="37449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1" descr="RIMG02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550" y="3716338"/>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755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467544" y="476672"/>
            <a:ext cx="8229600" cy="576262"/>
          </a:xfrm>
        </p:spPr>
        <p:txBody>
          <a:bodyPr/>
          <a:lstStyle/>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魚</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や</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肉</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など</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動物性たんぱく質の生ごみ</a:t>
            </a:r>
          </a:p>
        </p:txBody>
      </p:sp>
      <p:sp>
        <p:nvSpPr>
          <p:cNvPr id="25603" name="コンテンツ プレースホルダ 2"/>
          <p:cNvSpPr>
            <a:spLocks noGrp="1"/>
          </p:cNvSpPr>
          <p:nvPr>
            <p:ph idx="1"/>
          </p:nvPr>
        </p:nvSpPr>
        <p:spPr>
          <a:xfrm>
            <a:off x="539552" y="1196752"/>
            <a:ext cx="8229600" cy="4104456"/>
          </a:xfrm>
        </p:spPr>
        <p:txBody>
          <a:bodyPr/>
          <a:lstStyle/>
          <a:p>
            <a:pPr marL="0" indent="0">
              <a:lnSpc>
                <a:spcPts val="1800"/>
              </a:lnSpc>
              <a:spcBef>
                <a:spcPts val="1200"/>
              </a:spcBef>
              <a:buNone/>
            </a:pPr>
            <a:r>
              <a:rPr lang="ja-JP" altLang="en-US" b="1" dirty="0" smtClean="0">
                <a:solidFill>
                  <a:schemeClr val="tx1"/>
                </a:solidFill>
                <a:latin typeface="+mn-ea"/>
              </a:rPr>
              <a:t>・ＰＬ袋に入れ、ごみ出しの日まで冷蔵庫で保管し、可燃ごみに出す</a:t>
            </a:r>
            <a:endParaRPr lang="en-US" altLang="ja-JP" b="1" dirty="0" smtClean="0">
              <a:solidFill>
                <a:schemeClr val="tx1"/>
              </a:solidFill>
              <a:latin typeface="+mn-ea"/>
            </a:endParaRPr>
          </a:p>
          <a:p>
            <a:pPr marL="0" indent="0">
              <a:lnSpc>
                <a:spcPts val="1800"/>
              </a:lnSpc>
              <a:spcBef>
                <a:spcPts val="1200"/>
              </a:spcBef>
              <a:buNone/>
            </a:pPr>
            <a:r>
              <a:rPr lang="ja-JP" altLang="en-US" b="1" dirty="0" smtClean="0">
                <a:solidFill>
                  <a:schemeClr val="tx1"/>
                </a:solidFill>
                <a:latin typeface="+mn-ea"/>
              </a:rPr>
              <a:t> 都市域では生活環境と公衆衛生のため：ハエ、ネズミ、猫、カラス対策</a:t>
            </a:r>
            <a:endParaRPr lang="en-US" altLang="ja-JP" b="1" dirty="0" smtClean="0">
              <a:solidFill>
                <a:schemeClr val="tx1"/>
              </a:solidFill>
              <a:latin typeface="+mn-ea"/>
            </a:endParaRPr>
          </a:p>
          <a:p>
            <a:pPr marL="0" indent="0">
              <a:lnSpc>
                <a:spcPts val="1800"/>
              </a:lnSpc>
              <a:spcBef>
                <a:spcPts val="1200"/>
              </a:spcBef>
              <a:buNone/>
            </a:pPr>
            <a:r>
              <a:rPr lang="ja-JP" altLang="en-US" b="1" dirty="0" smtClean="0">
                <a:solidFill>
                  <a:schemeClr val="tx1"/>
                </a:solidFill>
                <a:latin typeface="+mn-ea"/>
              </a:rPr>
              <a:t> 自家処理で虫が発生しやすく、中断の原因となる</a:t>
            </a:r>
            <a:endParaRPr lang="en-US" altLang="ja-JP" b="1" dirty="0" smtClean="0">
              <a:solidFill>
                <a:schemeClr val="tx1"/>
              </a:solidFill>
              <a:latin typeface="+mn-ea"/>
            </a:endParaRPr>
          </a:p>
          <a:p>
            <a:pPr marL="0" indent="0">
              <a:lnSpc>
                <a:spcPts val="1800"/>
              </a:lnSpc>
              <a:spcBef>
                <a:spcPts val="1200"/>
              </a:spcBef>
              <a:buNone/>
            </a:pPr>
            <a:r>
              <a:rPr lang="ja-JP" altLang="en-US" b="1" dirty="0" smtClean="0">
                <a:solidFill>
                  <a:schemeClr val="tx1"/>
                </a:solidFill>
                <a:latin typeface="+mn-ea"/>
              </a:rPr>
              <a:t>　</a:t>
            </a:r>
            <a:r>
              <a:rPr lang="en-US" altLang="ja-JP" b="1" dirty="0" smtClean="0">
                <a:solidFill>
                  <a:schemeClr val="tx1"/>
                </a:solidFill>
                <a:latin typeface="+mn-ea"/>
              </a:rPr>
              <a:t>※</a:t>
            </a:r>
            <a:r>
              <a:rPr lang="ja-JP" altLang="en-US" b="1" dirty="0" smtClean="0">
                <a:solidFill>
                  <a:schemeClr val="tx1"/>
                </a:solidFill>
                <a:latin typeface="+mn-ea"/>
              </a:rPr>
              <a:t>堆肥工場では、魚や肉は良い堆肥原料なので、大いに活用する</a:t>
            </a:r>
          </a:p>
        </p:txBody>
      </p:sp>
      <p:sp>
        <p:nvSpPr>
          <p:cNvPr id="2" name="スライド番号プレースホルダー 1"/>
          <p:cNvSpPr>
            <a:spLocks noGrp="1"/>
          </p:cNvSpPr>
          <p:nvPr>
            <p:ph type="sldNum" sz="quarter" idx="12"/>
          </p:nvPr>
        </p:nvSpPr>
        <p:spPr>
          <a:xfrm>
            <a:off x="6732588" y="6563444"/>
            <a:ext cx="2133600" cy="215900"/>
          </a:xfrm>
        </p:spPr>
        <p:txBody>
          <a:bodyPr/>
          <a:lstStyle/>
          <a:p>
            <a:pPr>
              <a:defRPr/>
            </a:pPr>
            <a:fld id="{21325CBA-536C-4A82-8D10-1879947D0B23}" type="slidenum">
              <a:rPr lang="ja-JP" altLang="en-US" sz="2000" b="1" smtClean="0">
                <a:solidFill>
                  <a:schemeClr val="bg1"/>
                </a:solidFill>
                <a:latin typeface="+mn-ea"/>
              </a:rPr>
              <a:pPr>
                <a:defRPr/>
              </a:pPr>
              <a:t>26</a:t>
            </a:fld>
            <a:endParaRPr lang="ja-JP" altLang="en-US" sz="2000" b="1" dirty="0">
              <a:solidFill>
                <a:schemeClr val="bg1"/>
              </a:solidFill>
              <a:latin typeface="+mn-ea"/>
            </a:endParaRPr>
          </a:p>
        </p:txBody>
      </p:sp>
      <p:pic>
        <p:nvPicPr>
          <p:cNvPr id="5" name="図 4"/>
          <p:cNvPicPr>
            <a:picLocks noChangeAspect="1"/>
          </p:cNvPicPr>
          <p:nvPr/>
        </p:nvPicPr>
        <p:blipFill>
          <a:blip r:embed="rId2" cstate="print"/>
          <a:stretch>
            <a:fillRect/>
          </a:stretch>
        </p:blipFill>
        <p:spPr>
          <a:xfrm>
            <a:off x="683568" y="2996952"/>
            <a:ext cx="3528392" cy="2880320"/>
          </a:xfrm>
          <a:prstGeom prst="rect">
            <a:avLst/>
          </a:prstGeom>
        </p:spPr>
      </p:pic>
      <p:pic>
        <p:nvPicPr>
          <p:cNvPr id="6" name="図 5"/>
          <p:cNvPicPr>
            <a:picLocks noChangeAspect="1"/>
          </p:cNvPicPr>
          <p:nvPr/>
        </p:nvPicPr>
        <p:blipFill>
          <a:blip r:embed="rId3" cstate="print"/>
          <a:stretch>
            <a:fillRect/>
          </a:stretch>
        </p:blipFill>
        <p:spPr>
          <a:xfrm>
            <a:off x="4211960" y="2996952"/>
            <a:ext cx="4176464" cy="2910331"/>
          </a:xfrm>
          <a:prstGeom prst="rect">
            <a:avLst/>
          </a:prstGeom>
        </p:spPr>
      </p:pic>
    </p:spTree>
    <p:extLst>
      <p:ext uri="{BB962C8B-B14F-4D97-AF65-F5344CB8AC3E}">
        <p14:creationId xmlns:p14="http://schemas.microsoft.com/office/powerpoint/2010/main" val="4266871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5733256"/>
            <a:ext cx="8229600" cy="1124744"/>
          </a:xfrm>
        </p:spPr>
        <p:txBody>
          <a:bodyPr>
            <a:normAutofit/>
          </a:bodyPr>
          <a:lstStyle/>
          <a:p>
            <a:r>
              <a:rPr kumimoji="1" lang="ja-JP" altLang="en-US" dirty="0" smtClean="0"/>
              <a:t>軒下につるして乾かす</a:t>
            </a:r>
            <a:endParaRPr kumimoji="1" lang="ja-JP" altLang="en-US"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55" y="476672"/>
            <a:ext cx="3856690" cy="5164754"/>
          </a:xfrm>
          <a:prstGeom prst="rect">
            <a:avLst/>
          </a:prstGeom>
        </p:spPr>
      </p:pic>
    </p:spTree>
    <p:extLst>
      <p:ext uri="{BB962C8B-B14F-4D97-AF65-F5344CB8AC3E}">
        <p14:creationId xmlns:p14="http://schemas.microsoft.com/office/powerpoint/2010/main" val="2970220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dirty="0"/>
          </a:p>
        </p:txBody>
      </p:sp>
      <p:sp>
        <p:nvSpPr>
          <p:cNvPr id="6" name="タイトル 1"/>
          <p:cNvSpPr>
            <a:spLocks noGrp="1"/>
          </p:cNvSpPr>
          <p:nvPr>
            <p:ph type="body" idx="1"/>
          </p:nvPr>
        </p:nvSpPr>
        <p:spPr>
          <a:xfrm>
            <a:off x="249288" y="4797152"/>
            <a:ext cx="8640959" cy="1944216"/>
          </a:xfrm>
        </p:spPr>
        <p:txBody>
          <a:bodyPr>
            <a:normAutofit fontScale="97500"/>
          </a:bodyPr>
          <a:lstStyle/>
          <a:p>
            <a:r>
              <a:rPr kumimoji="1" lang="en-US" altLang="ja-JP" dirty="0" smtClean="0"/>
              <a:t/>
            </a:r>
            <a:br>
              <a:rPr kumimoji="1" lang="en-US" altLang="ja-JP" dirty="0" smtClean="0"/>
            </a:br>
            <a:r>
              <a:rPr lang="en-US" altLang="ja-JP" dirty="0"/>
              <a:t/>
            </a:r>
            <a:br>
              <a:rPr lang="en-US" altLang="ja-JP" dirty="0"/>
            </a:br>
            <a:r>
              <a:rPr lang="ja-JP" altLang="en-US" dirty="0" smtClean="0"/>
              <a:t>　　　　</a:t>
            </a:r>
            <a:r>
              <a:rPr lang="en-US" altLang="ja-JP" dirty="0" smtClean="0"/>
              <a:t/>
            </a:r>
            <a:br>
              <a:rPr lang="en-US" altLang="ja-JP" dirty="0" smtClean="0"/>
            </a:br>
            <a:r>
              <a:rPr lang="ja-JP" altLang="en-US" dirty="0" smtClean="0"/>
              <a:t>　　</a:t>
            </a:r>
            <a:r>
              <a:rPr lang="ja-JP" altLang="en-US" sz="2900" dirty="0" smtClean="0"/>
              <a:t>各家庭の生ごみはポリバケツへ</a:t>
            </a:r>
            <a:endParaRPr kumimoji="1" lang="ja-JP" altLang="en-US" sz="2900"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516" y="-7726"/>
            <a:ext cx="4630501" cy="5949280"/>
          </a:xfrm>
          <a:prstGeom prst="rect">
            <a:avLst/>
          </a:prstGeom>
        </p:spPr>
      </p:pic>
    </p:spTree>
    <p:extLst>
      <p:ext uri="{BB962C8B-B14F-4D97-AF65-F5344CB8AC3E}">
        <p14:creationId xmlns:p14="http://schemas.microsoft.com/office/powerpoint/2010/main" val="564855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pPr>
              <a:defRPr/>
            </a:pPr>
            <a:fld id="{21325CBA-536C-4A82-8D10-1879947D0B23}" type="slidenum">
              <a:rPr lang="ja-JP" altLang="en-US" smtClean="0"/>
              <a:pPr>
                <a:defRPr/>
              </a:pPr>
              <a:t>29</a:t>
            </a:fld>
            <a:endParaRPr lang="ja-JP" altLang="en-US"/>
          </a:p>
        </p:txBody>
      </p:sp>
      <p:pic>
        <p:nvPicPr>
          <p:cNvPr id="1026" name="Picture 2"/>
          <p:cNvPicPr>
            <a:picLocks noChangeAspect="1" noChangeArrowheads="1"/>
          </p:cNvPicPr>
          <p:nvPr/>
        </p:nvPicPr>
        <p:blipFill>
          <a:blip r:embed="rId2" cstate="print"/>
          <a:srcRect/>
          <a:stretch>
            <a:fillRect/>
          </a:stretch>
        </p:blipFill>
        <p:spPr bwMode="auto">
          <a:xfrm>
            <a:off x="107504" y="18255"/>
            <a:ext cx="8784975" cy="5949280"/>
          </a:xfrm>
          <a:prstGeom prst="rect">
            <a:avLst/>
          </a:prstGeom>
          <a:noFill/>
          <a:ln w="9525">
            <a:noFill/>
            <a:miter lim="800000"/>
            <a:headEnd/>
            <a:tailEnd/>
          </a:ln>
          <a:effectLst/>
        </p:spPr>
      </p:pic>
    </p:spTree>
    <p:extLst>
      <p:ext uri="{BB962C8B-B14F-4D97-AF65-F5344CB8AC3E}">
        <p14:creationId xmlns:p14="http://schemas.microsoft.com/office/powerpoint/2010/main" val="732528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a:xfrm>
            <a:off x="539552" y="548680"/>
            <a:ext cx="7921625" cy="4464050"/>
          </a:xfrm>
        </p:spPr>
        <p:txBody>
          <a:bodyPr/>
          <a:lstStyle/>
          <a:p>
            <a:pPr>
              <a:lnSpc>
                <a:spcPts val="1500"/>
              </a:lnSpc>
              <a:buNone/>
            </a:pPr>
            <a:r>
              <a:rPr lang="en-US" altLang="ja-JP" sz="2800" b="1" dirty="0" smtClean="0">
                <a:latin typeface="HG丸ｺﾞｼｯｸM-PRO" pitchFamily="50" charset="-128"/>
                <a:ea typeface="HG丸ｺﾞｼｯｸM-PRO" pitchFamily="50" charset="-128"/>
              </a:rPr>
              <a:t> </a:t>
            </a:r>
            <a:r>
              <a:rPr lang="ja-JP" altLang="en-US" sz="2800" b="1" dirty="0" smtClean="0">
                <a:latin typeface="HG丸ｺﾞｼｯｸM-PRO" pitchFamily="50" charset="-128"/>
                <a:ea typeface="HG丸ｺﾞｼｯｸM-PRO" pitchFamily="50" charset="-128"/>
              </a:rPr>
              <a:t>　　　</a:t>
            </a:r>
            <a:r>
              <a:rPr kumimoji="1" lang="ja-JP" altLang="en-US" b="1" dirty="0" smtClean="0">
                <a:latin typeface="HG丸ｺﾞｼｯｸM-PRO" pitchFamily="50" charset="-128"/>
                <a:ea typeface="HG丸ｺﾞｼｯｸM-PRO" pitchFamily="50" charset="-128"/>
              </a:rPr>
              <a:t>生ごみは可燃ごみの</a:t>
            </a:r>
            <a:r>
              <a:rPr kumimoji="1" lang="ja-JP" altLang="en-US" sz="2800" b="1" dirty="0" smtClean="0">
                <a:solidFill>
                  <a:srgbClr val="FF0000"/>
                </a:solidFill>
                <a:latin typeface="HG丸ｺﾞｼｯｸM-PRO" pitchFamily="50" charset="-128"/>
                <a:ea typeface="HG丸ｺﾞｼｯｸM-PRO" pitchFamily="50" charset="-128"/>
              </a:rPr>
              <a:t>３割～４割</a:t>
            </a:r>
            <a:r>
              <a:rPr kumimoji="1" lang="ja-JP" altLang="en-US" b="1" dirty="0" smtClean="0">
                <a:latin typeface="HG丸ｺﾞｼｯｸM-PRO" pitchFamily="50" charset="-128"/>
                <a:ea typeface="HG丸ｺﾞｼｯｸM-PRO" pitchFamily="50" charset="-128"/>
              </a:rPr>
              <a:t>を占め</a:t>
            </a:r>
            <a:r>
              <a:rPr lang="ja-JP" altLang="en-US" b="1" dirty="0" smtClean="0">
                <a:latin typeface="HG丸ｺﾞｼｯｸM-PRO" pitchFamily="50" charset="-128"/>
                <a:ea typeface="HG丸ｺﾞｼｯｸM-PRO" pitchFamily="50" charset="-128"/>
              </a:rPr>
              <a:t>る</a:t>
            </a:r>
            <a:r>
              <a:rPr kumimoji="1" lang="ja-JP" altLang="en-US" b="1" dirty="0" smtClean="0">
                <a:latin typeface="HG丸ｺﾞｼｯｸM-PRO" pitchFamily="50" charset="-128"/>
                <a:ea typeface="HG丸ｺﾞｼｯｸM-PRO" pitchFamily="50" charset="-128"/>
              </a:rPr>
              <a:t>！</a:t>
            </a:r>
            <a:endParaRPr kumimoji="1" lang="en-US" altLang="ja-JP" b="1" dirty="0" smtClean="0">
              <a:latin typeface="HG丸ｺﾞｼｯｸM-PRO" pitchFamily="50" charset="-128"/>
              <a:ea typeface="HG丸ｺﾞｼｯｸM-PRO" pitchFamily="50" charset="-128"/>
            </a:endParaRPr>
          </a:p>
          <a:p>
            <a:pPr>
              <a:lnSpc>
                <a:spcPts val="1500"/>
              </a:lnSpc>
              <a:buNone/>
            </a:pPr>
            <a:r>
              <a:rPr kumimoji="1" lang="ja-JP" altLang="en-US" sz="2800" b="1" dirty="0" smtClean="0">
                <a:latin typeface="HG丸ｺﾞｼｯｸM-PRO" pitchFamily="50" charset="-128"/>
                <a:ea typeface="HG丸ｺﾞｼｯｸM-PRO" pitchFamily="50" charset="-128"/>
              </a:rPr>
              <a:t>　　　　</a:t>
            </a:r>
            <a:endParaRPr kumimoji="1" lang="en-US" altLang="ja-JP" sz="2800" b="1" dirty="0" smtClean="0">
              <a:latin typeface="HG丸ｺﾞｼｯｸM-PRO" pitchFamily="50" charset="-128"/>
              <a:ea typeface="HG丸ｺﾞｼｯｸM-PRO" pitchFamily="50" charset="-128"/>
            </a:endParaRPr>
          </a:p>
          <a:p>
            <a:pPr>
              <a:lnSpc>
                <a:spcPts val="1500"/>
              </a:lnSpc>
              <a:buNone/>
            </a:pPr>
            <a:r>
              <a:rPr lang="ja-JP" altLang="en-US" sz="2800" dirty="0" smtClean="0">
                <a:latin typeface="HGSｺﾞｼｯｸE" pitchFamily="50" charset="-128"/>
                <a:ea typeface="HGSｺﾞｼｯｸE" pitchFamily="50" charset="-128"/>
              </a:rPr>
              <a:t>　       </a:t>
            </a:r>
            <a:r>
              <a:rPr lang="ja-JP" altLang="en-US" b="1" dirty="0" smtClean="0">
                <a:latin typeface="HG丸ｺﾞｼｯｸM-PRO" pitchFamily="50" charset="-128"/>
                <a:ea typeface="HG丸ｺﾞｼｯｸM-PRO" pitchFamily="50" charset="-128"/>
              </a:rPr>
              <a:t>   そのうちの</a:t>
            </a:r>
            <a:r>
              <a:rPr lang="ja-JP" altLang="en-US" sz="2800" b="1" dirty="0" smtClean="0">
                <a:solidFill>
                  <a:srgbClr val="FF0000"/>
                </a:solidFill>
                <a:latin typeface="HG丸ｺﾞｼｯｸM-PRO" pitchFamily="50" charset="-128"/>
                <a:ea typeface="HG丸ｺﾞｼｯｸM-PRO" pitchFamily="50" charset="-128"/>
              </a:rPr>
              <a:t>約</a:t>
            </a:r>
            <a:r>
              <a:rPr lang="en-US" altLang="ja-JP" sz="2800" b="1" dirty="0" smtClean="0">
                <a:solidFill>
                  <a:srgbClr val="FF0000"/>
                </a:solidFill>
                <a:latin typeface="HG丸ｺﾞｼｯｸM-PRO" pitchFamily="50" charset="-128"/>
                <a:ea typeface="HG丸ｺﾞｼｯｸM-PRO" pitchFamily="50" charset="-128"/>
              </a:rPr>
              <a:t>80</a:t>
            </a:r>
            <a:r>
              <a:rPr lang="ja-JP" altLang="en-US" sz="2800" b="1" dirty="0" smtClean="0">
                <a:solidFill>
                  <a:srgbClr val="FF0000"/>
                </a:solidFill>
                <a:latin typeface="HG丸ｺﾞｼｯｸM-PRO" pitchFamily="50" charset="-128"/>
                <a:ea typeface="HG丸ｺﾞｼｯｸM-PRO" pitchFamily="50" charset="-128"/>
              </a:rPr>
              <a:t>％</a:t>
            </a:r>
            <a:r>
              <a:rPr lang="ja-JP" altLang="en-US" b="1" dirty="0" smtClean="0">
                <a:latin typeface="HG丸ｺﾞｼｯｸM-PRO" pitchFamily="50" charset="-128"/>
                <a:ea typeface="HG丸ｺﾞｼｯｸM-PRO" pitchFamily="50" charset="-128"/>
              </a:rPr>
              <a:t>は水分なのです </a:t>
            </a:r>
            <a:r>
              <a:rPr lang="en-US" altLang="ja-JP" b="1" dirty="0" smtClean="0">
                <a:latin typeface="HG丸ｺﾞｼｯｸM-PRO" pitchFamily="50" charset="-128"/>
                <a:ea typeface="HG丸ｺﾞｼｯｸM-PRO" pitchFamily="50" charset="-128"/>
              </a:rPr>
              <a:t>!</a:t>
            </a:r>
          </a:p>
          <a:p>
            <a:pPr>
              <a:lnSpc>
                <a:spcPts val="1500"/>
              </a:lnSpc>
              <a:buNone/>
            </a:pPr>
            <a:r>
              <a:rPr lang="en-US" altLang="ja-JP" sz="2800" b="1" dirty="0" smtClean="0">
                <a:latin typeface="HG丸ｺﾞｼｯｸM-PRO" pitchFamily="50" charset="-128"/>
                <a:ea typeface="HG丸ｺﾞｼｯｸM-PRO" pitchFamily="50" charset="-128"/>
              </a:rPr>
              <a:t>  </a:t>
            </a:r>
          </a:p>
          <a:p>
            <a:pPr>
              <a:lnSpc>
                <a:spcPts val="1800"/>
              </a:lnSpc>
              <a:buNone/>
            </a:pPr>
            <a:r>
              <a:rPr lang="en-US" altLang="ja-JP" b="1" dirty="0" smtClean="0">
                <a:latin typeface="HG丸ｺﾞｼｯｸM-PRO" pitchFamily="50" charset="-128"/>
                <a:ea typeface="HG丸ｺﾞｼｯｸM-PRO" pitchFamily="50" charset="-128"/>
              </a:rPr>
              <a:t>   </a:t>
            </a:r>
            <a:r>
              <a:rPr lang="ja-JP" altLang="en-US" b="1" dirty="0" smtClean="0">
                <a:latin typeface="HG丸ｺﾞｼｯｸM-PRO" pitchFamily="50" charset="-128"/>
                <a:ea typeface="HG丸ｺﾞｼｯｸM-PRO" pitchFamily="50" charset="-128"/>
              </a:rPr>
              <a:t>□標準生ごみの含水率は</a:t>
            </a:r>
            <a:r>
              <a:rPr lang="en-US" altLang="ja-JP" b="1" dirty="0" smtClean="0">
                <a:latin typeface="HG丸ｺﾞｼｯｸM-PRO" pitchFamily="50" charset="-128"/>
                <a:ea typeface="HG丸ｺﾞｼｯｸM-PRO" pitchFamily="50" charset="-128"/>
              </a:rPr>
              <a:t>80</a:t>
            </a:r>
            <a:r>
              <a:rPr lang="ja-JP" altLang="en-US" b="1" dirty="0" smtClean="0">
                <a:latin typeface="HG丸ｺﾞｼｯｸM-PRO" pitchFamily="50" charset="-128"/>
                <a:ea typeface="HG丸ｺﾞｼｯｸM-PRO" pitchFamily="50" charset="-128"/>
              </a:rPr>
              <a:t>％ </a:t>
            </a:r>
            <a:r>
              <a:rPr lang="ja-JP" altLang="en-US" b="1" dirty="0" smtClean="0">
                <a:latin typeface="+mn-ea"/>
              </a:rPr>
              <a:t>（固形分</a:t>
            </a:r>
            <a:r>
              <a:rPr lang="en-US" altLang="ja-JP" b="1" dirty="0" smtClean="0">
                <a:latin typeface="+mn-ea"/>
              </a:rPr>
              <a:t>20</a:t>
            </a:r>
            <a:r>
              <a:rPr lang="ja-JP" altLang="en-US" b="1" dirty="0" smtClean="0">
                <a:latin typeface="+mn-ea"/>
              </a:rPr>
              <a:t>％　　水分</a:t>
            </a:r>
            <a:r>
              <a:rPr lang="en-US" altLang="ja-JP" b="1" dirty="0" smtClean="0">
                <a:latin typeface="+mn-ea"/>
              </a:rPr>
              <a:t>80</a:t>
            </a:r>
            <a:r>
              <a:rPr lang="ja-JP" altLang="en-US" b="1" dirty="0" smtClean="0">
                <a:latin typeface="+mn-ea"/>
              </a:rPr>
              <a:t>％</a:t>
            </a:r>
            <a:r>
              <a:rPr lang="en-US" altLang="ja-JP" b="1" dirty="0" smtClean="0">
                <a:latin typeface="+mn-ea"/>
              </a:rPr>
              <a:t> </a:t>
            </a:r>
            <a:r>
              <a:rPr lang="ja-JP" altLang="en-US" b="1" dirty="0" smtClean="0">
                <a:latin typeface="+mn-ea"/>
              </a:rPr>
              <a:t>）</a:t>
            </a:r>
            <a:endParaRPr lang="en-US" altLang="ja-JP" b="1" dirty="0" smtClean="0">
              <a:latin typeface="+mn-ea"/>
            </a:endParaRPr>
          </a:p>
          <a:p>
            <a:pPr>
              <a:lnSpc>
                <a:spcPts val="1800"/>
              </a:lnSpc>
              <a:buNone/>
            </a:pPr>
            <a:r>
              <a:rPr lang="ja-JP" altLang="en-US" b="1" dirty="0" smtClean="0">
                <a:latin typeface="+mn-ea"/>
              </a:rPr>
              <a:t>　　　生ごみの水分は含水率（全体重量に対する水分量の割合）で表す</a:t>
            </a:r>
            <a:endParaRPr lang="en-US" altLang="ja-JP" b="1" dirty="0" smtClean="0">
              <a:latin typeface="+mn-ea"/>
            </a:endParaRPr>
          </a:p>
          <a:p>
            <a:pPr>
              <a:lnSpc>
                <a:spcPts val="1800"/>
              </a:lnSpc>
              <a:buNone/>
            </a:pPr>
            <a:r>
              <a:rPr kumimoji="1" lang="en-US" altLang="ja-JP" sz="2800" b="1" dirty="0" smtClean="0">
                <a:latin typeface="HG丸ｺﾞｼｯｸM-PRO" pitchFamily="50" charset="-128"/>
                <a:ea typeface="HG丸ｺﾞｼｯｸM-PRO" pitchFamily="50" charset="-128"/>
              </a:rPr>
              <a:t> </a:t>
            </a:r>
          </a:p>
          <a:p>
            <a:pPr>
              <a:lnSpc>
                <a:spcPts val="2000"/>
              </a:lnSpc>
              <a:buNone/>
            </a:pPr>
            <a:r>
              <a:rPr lang="ja-JP" altLang="en-US" sz="2800" b="1" dirty="0" smtClean="0">
                <a:latin typeface="HG丸ｺﾞｼｯｸM-PRO" pitchFamily="50" charset="-128"/>
                <a:ea typeface="HG丸ｺﾞｼｯｸM-PRO" pitchFamily="50" charset="-128"/>
              </a:rPr>
              <a:t>  </a:t>
            </a:r>
            <a:r>
              <a:rPr lang="ja-JP" altLang="en-US" b="1" dirty="0" smtClean="0">
                <a:latin typeface="HG丸ｺﾞｼｯｸM-PRO" pitchFamily="50" charset="-128"/>
                <a:ea typeface="HG丸ｺﾞｼｯｸM-PRO" pitchFamily="50" charset="-128"/>
              </a:rPr>
              <a:t>□</a:t>
            </a:r>
            <a:r>
              <a:rPr kumimoji="1" lang="ja-JP" altLang="en-US" b="1" dirty="0" smtClean="0">
                <a:latin typeface="HG丸ｺﾞｼｯｸM-PRO" pitchFamily="50" charset="-128"/>
                <a:ea typeface="HG丸ｺﾞｼｯｸM-PRO" pitchFamily="50" charset="-128"/>
              </a:rPr>
              <a:t>水分の多い生ごみを焼却する</a:t>
            </a:r>
            <a:r>
              <a:rPr lang="ja-JP" altLang="en-US" b="1" dirty="0" smtClean="0">
                <a:latin typeface="HG丸ｺﾞｼｯｸM-PRO" pitchFamily="50" charset="-128"/>
                <a:ea typeface="HG丸ｺﾞｼｯｸM-PRO" pitchFamily="50" charset="-128"/>
              </a:rPr>
              <a:t>と</a:t>
            </a:r>
            <a:endParaRPr kumimoji="1" lang="en-US" altLang="ja-JP" b="1" dirty="0" smtClean="0">
              <a:latin typeface="HG丸ｺﾞｼｯｸM-PRO" pitchFamily="50" charset="-128"/>
              <a:ea typeface="HG丸ｺﾞｼｯｸM-PRO" pitchFamily="50" charset="-128"/>
            </a:endParaRPr>
          </a:p>
          <a:p>
            <a:pPr>
              <a:lnSpc>
                <a:spcPts val="2000"/>
              </a:lnSpc>
              <a:buNone/>
            </a:pPr>
            <a:r>
              <a:rPr lang="ja-JP" altLang="en-US" dirty="0" smtClean="0">
                <a:latin typeface="HG丸ｺﾞｼｯｸM-PRO" pitchFamily="50" charset="-128"/>
                <a:ea typeface="HG丸ｺﾞｼｯｸM-PRO" pitchFamily="50" charset="-128"/>
              </a:rPr>
              <a:t>　　</a:t>
            </a:r>
            <a:r>
              <a:rPr lang="ja-JP" altLang="en-US" b="1" dirty="0" smtClean="0">
                <a:latin typeface="+mn-ea"/>
              </a:rPr>
              <a:t>エネルギーを多く使い、二酸化炭素・ＣＯ</a:t>
            </a:r>
            <a:r>
              <a:rPr lang="en-US" altLang="ja-JP" b="1" dirty="0" smtClean="0">
                <a:latin typeface="+mn-ea"/>
              </a:rPr>
              <a:t>2</a:t>
            </a:r>
            <a:r>
              <a:rPr lang="ja-JP" altLang="en-US" b="1" dirty="0" smtClean="0">
                <a:latin typeface="+mn-ea"/>
              </a:rPr>
              <a:t>を大量に出すので、</a:t>
            </a:r>
            <a:endParaRPr lang="en-US" altLang="ja-JP" b="1" dirty="0" smtClean="0">
              <a:latin typeface="+mn-ea"/>
            </a:endParaRPr>
          </a:p>
          <a:p>
            <a:pPr>
              <a:lnSpc>
                <a:spcPts val="2000"/>
              </a:lnSpc>
              <a:buNone/>
            </a:pPr>
            <a:r>
              <a:rPr lang="ja-JP" altLang="en-US" b="1" dirty="0" smtClean="0">
                <a:latin typeface="+mn-ea"/>
              </a:rPr>
              <a:t>　　　地球温暖化の一因 となるだけでなく、</a:t>
            </a:r>
            <a:r>
              <a:rPr kumimoji="1" lang="ja-JP" altLang="en-US" b="1" dirty="0" smtClean="0">
                <a:latin typeface="+mn-ea"/>
              </a:rPr>
              <a:t>ごみ処理費用が高くなる</a:t>
            </a:r>
            <a:endParaRPr kumimoji="1" lang="en-US" altLang="ja-JP" b="1" dirty="0" smtClean="0">
              <a:latin typeface="+mn-ea"/>
            </a:endParaRPr>
          </a:p>
          <a:p>
            <a:pPr>
              <a:lnSpc>
                <a:spcPts val="2000"/>
              </a:lnSpc>
              <a:buNone/>
            </a:pPr>
            <a:endParaRPr lang="en-US" altLang="ja-JP" sz="2800" dirty="0" smtClean="0">
              <a:latin typeface="HG丸ｺﾞｼｯｸM-PRO" pitchFamily="50" charset="-128"/>
              <a:ea typeface="HG丸ｺﾞｼｯｸM-PRO" pitchFamily="50" charset="-128"/>
            </a:endParaRPr>
          </a:p>
          <a:p>
            <a:pPr>
              <a:lnSpc>
                <a:spcPts val="2000"/>
              </a:lnSpc>
              <a:buNone/>
            </a:pPr>
            <a:r>
              <a:rPr lang="en-US" altLang="ja-JP" dirty="0" smtClean="0">
                <a:latin typeface="HG丸ｺﾞｼｯｸM-PRO" pitchFamily="50" charset="-128"/>
                <a:ea typeface="HG丸ｺﾞｼｯｸM-PRO" pitchFamily="50" charset="-128"/>
              </a:rPr>
              <a:t>   </a:t>
            </a:r>
            <a:r>
              <a:rPr lang="ja-JP" altLang="en-US" b="1" dirty="0" smtClean="0">
                <a:latin typeface="HG丸ｺﾞｼｯｸM-PRO" pitchFamily="50" charset="-128"/>
                <a:ea typeface="HG丸ｺﾞｼｯｸM-PRO" pitchFamily="50" charset="-128"/>
              </a:rPr>
              <a:t>□生ごみ減量</a:t>
            </a:r>
            <a:r>
              <a:rPr lang="ja-JP" altLang="en-US" b="1" dirty="0" smtClean="0">
                <a:latin typeface="+mn-ea"/>
              </a:rPr>
              <a:t>　　　　　</a:t>
            </a:r>
            <a:r>
              <a:rPr lang="ja-JP" altLang="en-US" sz="2800" b="1" dirty="0" smtClean="0">
                <a:solidFill>
                  <a:srgbClr val="FF0000"/>
                </a:solidFill>
                <a:latin typeface="HG丸ｺﾞｼｯｸM-PRO" pitchFamily="50" charset="-128"/>
                <a:ea typeface="HG丸ｺﾞｼｯｸM-PRO" pitchFamily="50" charset="-128"/>
              </a:rPr>
              <a:t>税金対策</a:t>
            </a:r>
            <a:r>
              <a:rPr lang="ja-JP" altLang="en-US" b="1" dirty="0" smtClean="0">
                <a:latin typeface="+mn-ea"/>
              </a:rPr>
              <a:t>　＋　</a:t>
            </a:r>
            <a:r>
              <a:rPr lang="ja-JP" altLang="en-US" sz="2800" b="1" dirty="0" smtClean="0">
                <a:solidFill>
                  <a:srgbClr val="FF0000"/>
                </a:solidFill>
                <a:latin typeface="HG丸ｺﾞｼｯｸM-PRO" pitchFamily="50" charset="-128"/>
                <a:ea typeface="HG丸ｺﾞｼｯｸM-PRO" pitchFamily="50" charset="-128"/>
              </a:rPr>
              <a:t>温暖化対策</a:t>
            </a:r>
            <a:r>
              <a:rPr lang="ja-JP" altLang="en-US" b="1" dirty="0" smtClean="0">
                <a:solidFill>
                  <a:srgbClr val="FF0000"/>
                </a:solidFill>
                <a:latin typeface="HG丸ｺﾞｼｯｸM-PRO" pitchFamily="50" charset="-128"/>
                <a:ea typeface="HG丸ｺﾞｼｯｸM-PRO" pitchFamily="50" charset="-128"/>
              </a:rPr>
              <a:t>　</a:t>
            </a:r>
            <a:endParaRPr lang="en-US" altLang="ja-JP" b="1" dirty="0" smtClean="0">
              <a:solidFill>
                <a:srgbClr val="FF0000"/>
              </a:solidFill>
              <a:latin typeface="HG丸ｺﾞｼｯｸM-PRO" pitchFamily="50" charset="-128"/>
              <a:ea typeface="HG丸ｺﾞｼｯｸM-PRO" pitchFamily="50" charset="-128"/>
            </a:endParaRPr>
          </a:p>
          <a:p>
            <a:pPr>
              <a:lnSpc>
                <a:spcPts val="2000"/>
              </a:lnSpc>
              <a:buNone/>
            </a:pPr>
            <a:r>
              <a:rPr lang="en-US" altLang="ja-JP" b="1" dirty="0" smtClean="0">
                <a:latin typeface="HG丸ｺﾞｼｯｸM-PRO" pitchFamily="50" charset="-128"/>
                <a:ea typeface="HG丸ｺﾞｼｯｸM-PRO" pitchFamily="50" charset="-128"/>
              </a:rPr>
              <a:t>     </a:t>
            </a:r>
            <a:r>
              <a:rPr lang="ja-JP" altLang="en-US" b="1" dirty="0" smtClean="0">
                <a:latin typeface="+mn-ea"/>
              </a:rPr>
              <a:t>　</a:t>
            </a:r>
            <a:endParaRPr lang="en-US" altLang="ja-JP" b="1" dirty="0" smtClean="0">
              <a:latin typeface="+mn-ea"/>
            </a:endParaRPr>
          </a:p>
          <a:p>
            <a:pPr>
              <a:lnSpc>
                <a:spcPts val="2400"/>
              </a:lnSpc>
              <a:buNone/>
            </a:pPr>
            <a:r>
              <a:rPr lang="ja-JP" altLang="en-US" sz="2800" b="1" dirty="0" smtClean="0">
                <a:latin typeface="HG丸ｺﾞｼｯｸM-PRO" pitchFamily="50" charset="-128"/>
                <a:ea typeface="HG丸ｺﾞｼｯｸM-PRO" pitchFamily="50" charset="-128"/>
              </a:rPr>
              <a:t>          </a:t>
            </a:r>
            <a:r>
              <a:rPr lang="ja-JP" altLang="en-US" b="1" dirty="0" smtClean="0">
                <a:latin typeface="HG丸ｺﾞｼｯｸM-PRO" pitchFamily="50" charset="-128"/>
                <a:ea typeface="HG丸ｺﾞｼｯｸM-PRO" pitchFamily="50" charset="-128"/>
              </a:rPr>
              <a:t>生ごみ減量の工夫</a:t>
            </a:r>
            <a:endParaRPr lang="en-US" altLang="ja-JP" b="1" dirty="0" smtClean="0">
              <a:latin typeface="+mn-ea"/>
            </a:endParaRPr>
          </a:p>
          <a:p>
            <a:pPr>
              <a:lnSpc>
                <a:spcPts val="2400"/>
              </a:lnSpc>
              <a:buNone/>
            </a:pPr>
            <a:r>
              <a:rPr lang="ja-JP" altLang="en-US" b="1" dirty="0" smtClean="0">
                <a:latin typeface="HG丸ｺﾞｼｯｸM-PRO" pitchFamily="50" charset="-128"/>
                <a:ea typeface="HG丸ｺﾞｼｯｸM-PRO" pitchFamily="50" charset="-128"/>
              </a:rPr>
              <a:t>              出た生ごみはリサイクル（</a:t>
            </a:r>
            <a:r>
              <a:rPr lang="ja-JP" altLang="en-US" b="1" dirty="0" err="1" smtClean="0">
                <a:latin typeface="HG丸ｺﾞｼｯｸM-PRO" pitchFamily="50" charset="-128"/>
                <a:ea typeface="HG丸ｺﾞｼｯｸM-PRO" pitchFamily="50" charset="-128"/>
              </a:rPr>
              <a:t>たい</a:t>
            </a:r>
            <a:r>
              <a:rPr lang="ja-JP" altLang="en-US" b="1" dirty="0" smtClean="0">
                <a:latin typeface="HG丸ｺﾞｼｯｸM-PRO" pitchFamily="50" charset="-128"/>
                <a:ea typeface="HG丸ｺﾞｼｯｸM-PRO" pitchFamily="50" charset="-128"/>
              </a:rPr>
              <a:t>肥づくり</a:t>
            </a:r>
            <a:r>
              <a:rPr lang="ja-JP" altLang="en-US" dirty="0" smtClean="0">
                <a:latin typeface="HG丸ｺﾞｼｯｸM-PRO" pitchFamily="50" charset="-128"/>
                <a:ea typeface="HG丸ｺﾞｼｯｸM-PRO" pitchFamily="50" charset="-128"/>
              </a:rPr>
              <a:t>）</a:t>
            </a:r>
            <a:endParaRPr lang="en-US" altLang="ja-JP" dirty="0" smtClean="0">
              <a:latin typeface="HG丸ｺﾞｼｯｸM-PRO" pitchFamily="50" charset="-128"/>
              <a:ea typeface="HG丸ｺﾞｼｯｸM-PRO" pitchFamily="50" charset="-128"/>
            </a:endParaRPr>
          </a:p>
          <a:p>
            <a:pPr>
              <a:lnSpc>
                <a:spcPts val="1200"/>
              </a:lnSpc>
              <a:buNone/>
            </a:pPr>
            <a:r>
              <a:rPr lang="ja-JP" altLang="en-US" sz="2800" dirty="0" smtClean="0">
                <a:latin typeface="HG丸ｺﾞｼｯｸM-PRO" pitchFamily="50" charset="-128"/>
                <a:ea typeface="HG丸ｺﾞｼｯｸM-PRO" pitchFamily="50" charset="-128"/>
              </a:rPr>
              <a:t>　　</a:t>
            </a:r>
            <a:endParaRPr lang="en-US" altLang="ja-JP" b="1" dirty="0" smtClean="0">
              <a:latin typeface="HG丸ｺﾞｼｯｸM-PRO" pitchFamily="50" charset="-128"/>
              <a:ea typeface="HG丸ｺﾞｼｯｸM-PRO" pitchFamily="50" charset="-128"/>
            </a:endParaRPr>
          </a:p>
          <a:p>
            <a:pPr>
              <a:lnSpc>
                <a:spcPts val="1200"/>
              </a:lnSpc>
              <a:buNone/>
            </a:pPr>
            <a:r>
              <a:rPr lang="en-US" altLang="ja-JP" sz="1400" b="1" dirty="0" smtClean="0">
                <a:solidFill>
                  <a:schemeClr val="bg1"/>
                </a:solidFill>
                <a:latin typeface="HG丸ｺﾞｼｯｸM-PRO" pitchFamily="50" charset="-128"/>
                <a:ea typeface="HG丸ｺﾞｼｯｸM-PRO" pitchFamily="50" charset="-128"/>
              </a:rPr>
              <a:t> </a:t>
            </a:r>
            <a:r>
              <a:rPr lang="ja-JP" altLang="en-US" sz="1400" b="1" dirty="0" smtClean="0">
                <a:solidFill>
                  <a:schemeClr val="bg1"/>
                </a:solidFill>
                <a:latin typeface="HG丸ｺﾞｼｯｸM-PRO" pitchFamily="50" charset="-128"/>
                <a:ea typeface="HG丸ｺﾞｼｯｸM-PRO" pitchFamily="50" charset="-128"/>
              </a:rPr>
              <a:t>生ごみとは、調理や食事に伴い発生する調理くずや食べ残し、果物の皮そして未利用食品等です</a:t>
            </a:r>
            <a:endParaRPr kumimoji="1" lang="en-US" altLang="ja-JP" sz="1400" b="1" dirty="0" smtClean="0">
              <a:solidFill>
                <a:schemeClr val="bg1"/>
              </a:solidFill>
              <a:latin typeface="HG丸ｺﾞｼｯｸM-PRO" pitchFamily="50" charset="-128"/>
              <a:ea typeface="HG丸ｺﾞｼｯｸM-PRO" pitchFamily="50" charset="-128"/>
            </a:endParaRPr>
          </a:p>
          <a:p>
            <a:pPr>
              <a:lnSpc>
                <a:spcPts val="1200"/>
              </a:lnSpc>
              <a:buNone/>
            </a:pPr>
            <a:r>
              <a:rPr lang="en-US" altLang="ja-JP" sz="1400" dirty="0" smtClean="0">
                <a:latin typeface="HG丸ｺﾞｼｯｸM-PRO" pitchFamily="50" charset="-128"/>
                <a:ea typeface="HG丸ｺﾞｼｯｸM-PRO" pitchFamily="50" charset="-128"/>
              </a:rPr>
              <a:t>     </a:t>
            </a:r>
            <a:endParaRPr kumimoji="1" lang="ja-JP" altLang="en-US" sz="1400" dirty="0">
              <a:latin typeface="HG丸ｺﾞｼｯｸM-PRO" pitchFamily="50" charset="-128"/>
              <a:ea typeface="HG丸ｺﾞｼｯｸM-PRO" pitchFamily="50" charset="-128"/>
            </a:endParaRPr>
          </a:p>
        </p:txBody>
      </p:sp>
      <p:sp>
        <p:nvSpPr>
          <p:cNvPr id="4" name="スライド番号プレースホルダ 3"/>
          <p:cNvSpPr>
            <a:spLocks noGrp="1"/>
          </p:cNvSpPr>
          <p:nvPr>
            <p:ph type="sldNum" sz="quarter" idx="12"/>
          </p:nvPr>
        </p:nvSpPr>
        <p:spPr/>
        <p:txBody>
          <a:bodyPr/>
          <a:lstStyle/>
          <a:p>
            <a:pPr>
              <a:defRPr/>
            </a:pPr>
            <a:fld id="{21325CBA-536C-4A82-8D10-1879947D0B23}" type="slidenum">
              <a:rPr lang="ja-JP" altLang="en-US" sz="2000" b="1" smtClean="0">
                <a:solidFill>
                  <a:schemeClr val="bg1"/>
                </a:solidFill>
              </a:rPr>
              <a:pPr>
                <a:defRPr/>
              </a:pPr>
              <a:t>3</a:t>
            </a:fld>
            <a:endParaRPr lang="ja-JP" altLang="en-US" sz="2000" b="1" dirty="0">
              <a:solidFill>
                <a:schemeClr val="bg1"/>
              </a:solidFill>
            </a:endParaRPr>
          </a:p>
        </p:txBody>
      </p:sp>
      <p:sp>
        <p:nvSpPr>
          <p:cNvPr id="6" name="右矢印 5"/>
          <p:cNvSpPr/>
          <p:nvPr/>
        </p:nvSpPr>
        <p:spPr>
          <a:xfrm>
            <a:off x="2627784" y="3933056"/>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259632" y="4437112"/>
            <a:ext cx="6048672"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太陽 7"/>
          <p:cNvSpPr/>
          <p:nvPr/>
        </p:nvSpPr>
        <p:spPr>
          <a:xfrm>
            <a:off x="1475656" y="4581128"/>
            <a:ext cx="216024" cy="216024"/>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太陽 8"/>
          <p:cNvSpPr/>
          <p:nvPr/>
        </p:nvSpPr>
        <p:spPr>
          <a:xfrm>
            <a:off x="1475656" y="5013176"/>
            <a:ext cx="216024" cy="18973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pPr>
              <a:defRPr/>
            </a:pPr>
            <a:fld id="{21325CBA-536C-4A82-8D10-1879947D0B23}" type="slidenum">
              <a:rPr lang="ja-JP" altLang="en-US" smtClean="0"/>
              <a:pPr>
                <a:defRPr/>
              </a:pPr>
              <a:t>30</a:t>
            </a:fld>
            <a:endParaRPr lang="ja-JP" alt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188640"/>
            <a:ext cx="8280920" cy="5580422"/>
          </a:xfrm>
          <a:prstGeom prst="rect">
            <a:avLst/>
          </a:prstGeom>
          <a:noFill/>
          <a:ln w="9525">
            <a:noFill/>
            <a:miter lim="800000"/>
            <a:headEnd/>
            <a:tailEnd/>
          </a:ln>
          <a:effectLst/>
        </p:spPr>
      </p:pic>
    </p:spTree>
    <p:extLst>
      <p:ext uri="{BB962C8B-B14F-4D97-AF65-F5344CB8AC3E}">
        <p14:creationId xmlns:p14="http://schemas.microsoft.com/office/powerpoint/2010/main" val="3221734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お茶が</a:t>
            </a:r>
            <a:r>
              <a:rPr kumimoji="1" lang="ja-JP" altLang="en-US" dirty="0" err="1" smtClean="0"/>
              <a:t>らは</a:t>
            </a:r>
            <a:r>
              <a:rPr kumimoji="1" lang="ja-JP" altLang="en-US" dirty="0" smtClean="0"/>
              <a:t>ひと絞りで減量！</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16632"/>
            <a:ext cx="4210910" cy="331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217257"/>
            <a:ext cx="4499992" cy="3374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角丸四角形吹き出し 5"/>
          <p:cNvSpPr/>
          <p:nvPr/>
        </p:nvSpPr>
        <p:spPr>
          <a:xfrm>
            <a:off x="4939008" y="476672"/>
            <a:ext cx="3168352" cy="1584176"/>
          </a:xfrm>
          <a:prstGeom prst="wedgeRoundRectCallout">
            <a:avLst>
              <a:gd name="adj1" fmla="val -1735"/>
              <a:gd name="adj2" fmla="val 82986"/>
              <a:gd name="adj3" fmla="val 16667"/>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altLang="ja-JP"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ja-JP"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６２</a:t>
            </a:r>
            <a:r>
              <a:rPr lang="en-US" altLang="ja-JP"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t>
            </a:r>
            <a:r>
              <a:rPr lang="ja-JP"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が４１</a:t>
            </a:r>
            <a:r>
              <a:rPr lang="en-US" altLang="ja-JP"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a:t>
            </a:r>
            <a:r>
              <a:rPr lang="ja-JP"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に！</a:t>
            </a:r>
            <a:endParaRPr lang="en-US" altLang="ja-JP"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altLang="ja-JP"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00892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60648"/>
            <a:ext cx="8229600" cy="1143000"/>
          </a:xfrm>
        </p:spPr>
        <p:txBody>
          <a:bodyPr/>
          <a:lstStyle/>
          <a:p>
            <a:r>
              <a:rPr kumimoji="1" lang="ja-JP" altLang="en-US" dirty="0" smtClean="0">
                <a:solidFill>
                  <a:srgbClr val="7030A0"/>
                </a:solidFill>
              </a:rPr>
              <a:t>アンケート結果からみえてきたこと</a:t>
            </a:r>
            <a:endParaRPr kumimoji="1" lang="ja-JP" altLang="en-US" dirty="0">
              <a:solidFill>
                <a:srgbClr val="7030A0"/>
              </a:solidFill>
            </a:endParaRPr>
          </a:p>
        </p:txBody>
      </p:sp>
      <p:sp>
        <p:nvSpPr>
          <p:cNvPr id="3" name="コンテンツ プレースホルダー 2"/>
          <p:cNvSpPr>
            <a:spLocks noGrp="1"/>
          </p:cNvSpPr>
          <p:nvPr>
            <p:ph idx="1"/>
          </p:nvPr>
        </p:nvSpPr>
        <p:spPr>
          <a:xfrm>
            <a:off x="611188" y="1340767"/>
            <a:ext cx="7921625" cy="3743995"/>
          </a:xfrm>
        </p:spPr>
        <p:txBody>
          <a:bodyPr>
            <a:normAutofit/>
          </a:bodyPr>
          <a:lstStyle/>
          <a:p>
            <a:r>
              <a:rPr lang="ja-JP" altLang="en-US" b="1" dirty="0" smtClean="0"/>
              <a:t>早々にやめてしまった人が２０名中４名。</a:t>
            </a:r>
            <a:endParaRPr lang="en-US" altLang="ja-JP" b="1" dirty="0" smtClean="0"/>
          </a:p>
          <a:p>
            <a:pPr marL="0" indent="0">
              <a:buNone/>
            </a:pPr>
            <a:r>
              <a:rPr lang="ja-JP" altLang="en-US" b="1" dirty="0" smtClean="0"/>
              <a:t>１６名の方は工夫しながら使いこなしていることがわかった。</a:t>
            </a:r>
            <a:endParaRPr lang="en-US" altLang="ja-JP" b="1" dirty="0" smtClean="0"/>
          </a:p>
          <a:p>
            <a:pPr marL="0" indent="0">
              <a:buNone/>
            </a:pPr>
            <a:endParaRPr lang="en-US" altLang="ja-JP" dirty="0" smtClean="0"/>
          </a:p>
          <a:p>
            <a:r>
              <a:rPr lang="ja-JP" altLang="en-US" sz="3800" b="1" dirty="0">
                <a:solidFill>
                  <a:srgbClr val="FF0000"/>
                </a:solidFill>
              </a:rPr>
              <a:t>減量</a:t>
            </a:r>
            <a:r>
              <a:rPr lang="ja-JP" altLang="en-US" sz="3800" b="1" dirty="0" smtClean="0">
                <a:solidFill>
                  <a:srgbClr val="FF0000"/>
                </a:solidFill>
              </a:rPr>
              <a:t>意識が生まれた。</a:t>
            </a:r>
            <a:endParaRPr lang="en-US" altLang="ja-JP" sz="3800" b="1" dirty="0" smtClean="0">
              <a:solidFill>
                <a:srgbClr val="FF0000"/>
              </a:solidFill>
            </a:endParaRPr>
          </a:p>
          <a:p>
            <a:r>
              <a:rPr kumimoji="1" lang="ja-JP" altLang="en-US" b="1" dirty="0" smtClean="0"/>
              <a:t>カラットを使いこなすためにはとにかく水切り！その結果減量につながっている。</a:t>
            </a:r>
            <a:endParaRPr kumimoji="1" lang="en-US" altLang="ja-JP" b="1" dirty="0" smtClean="0"/>
          </a:p>
          <a:p>
            <a:r>
              <a:rPr lang="ja-JP" altLang="en-US" b="1" dirty="0"/>
              <a:t>可燃</a:t>
            </a:r>
            <a:r>
              <a:rPr lang="ja-JP" altLang="en-US" b="1" dirty="0" smtClean="0"/>
              <a:t>ごみに生ごみを入れなければ大幅に可燃ごみが減り、４５Ｌのごみ袋が２０Ｌで間に合う。可燃ごみは週に１回の収集でも充分という意見もあった</a:t>
            </a:r>
            <a:r>
              <a:rPr lang="ja-JP" altLang="en-US" dirty="0" smtClean="0"/>
              <a:t>。</a:t>
            </a:r>
            <a:endParaRPr kumimoji="1" lang="ja-JP" altLang="en-US" dirty="0"/>
          </a:p>
        </p:txBody>
      </p:sp>
    </p:spTree>
    <p:extLst>
      <p:ext uri="{BB962C8B-B14F-4D97-AF65-F5344CB8AC3E}">
        <p14:creationId xmlns:p14="http://schemas.microsoft.com/office/powerpoint/2010/main" val="2351686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4888" y="0"/>
            <a:ext cx="8229600" cy="1143000"/>
          </a:xfrm>
        </p:spPr>
        <p:txBody>
          <a:bodyPr>
            <a:normAutofit/>
          </a:bodyPr>
          <a:lstStyle/>
          <a:p>
            <a:r>
              <a:rPr lang="ja-JP" altLang="en-US" sz="2800" dirty="0">
                <a:solidFill>
                  <a:srgbClr val="0070C0"/>
                </a:solidFill>
              </a:rPr>
              <a:t>集合</a:t>
            </a:r>
            <a:r>
              <a:rPr lang="ja-JP" altLang="en-US" sz="2800" dirty="0" smtClean="0">
                <a:solidFill>
                  <a:srgbClr val="0070C0"/>
                </a:solidFill>
              </a:rPr>
              <a:t>住宅に</a:t>
            </a:r>
            <a:r>
              <a:rPr lang="en-US" altLang="ja-JP" sz="2800" dirty="0" smtClean="0">
                <a:solidFill>
                  <a:srgbClr val="0070C0"/>
                </a:solidFill>
              </a:rPr>
              <a:t>1</a:t>
            </a:r>
            <a:r>
              <a:rPr lang="ja-JP" altLang="en-US" sz="2800" dirty="0" smtClean="0">
                <a:solidFill>
                  <a:srgbClr val="0070C0"/>
                </a:solidFill>
              </a:rPr>
              <a:t>人住まいの</a:t>
            </a:r>
            <a:r>
              <a:rPr lang="en-US" altLang="ja-JP" sz="2800" dirty="0" smtClean="0">
                <a:solidFill>
                  <a:srgbClr val="0070C0"/>
                </a:solidFill>
              </a:rPr>
              <a:t>70</a:t>
            </a:r>
            <a:r>
              <a:rPr lang="ja-JP" altLang="en-US" sz="2800" dirty="0" smtClean="0">
                <a:solidFill>
                  <a:srgbClr val="0070C0"/>
                </a:solidFill>
              </a:rPr>
              <a:t>歳代女性の感想</a:t>
            </a:r>
            <a:endParaRPr kumimoji="1" lang="ja-JP" altLang="en-US" sz="2800" dirty="0">
              <a:solidFill>
                <a:srgbClr val="0070C0"/>
              </a:solidFill>
            </a:endParaRPr>
          </a:p>
        </p:txBody>
      </p:sp>
      <p:pic>
        <p:nvPicPr>
          <p:cNvPr id="5124" name="Picture 4" descr="C:\Documents and Settings\菊一\Local Settings\Temporary Internet Files\Content.IE5\ULH0VTXX\MC90029204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429000"/>
            <a:ext cx="3816424" cy="3214777"/>
          </a:xfrm>
          <a:prstGeom prst="rect">
            <a:avLst/>
          </a:prstGeom>
          <a:noFill/>
          <a:extLst>
            <a:ext uri="{909E8E84-426E-40DD-AFC4-6F175D3DCCD1}">
              <a14:hiddenFill xmlns:a14="http://schemas.microsoft.com/office/drawing/2010/main">
                <a:solidFill>
                  <a:srgbClr val="FFFFFF"/>
                </a:solidFill>
              </a14:hiddenFill>
            </a:ext>
          </a:extLst>
        </p:spPr>
      </p:pic>
      <p:sp>
        <p:nvSpPr>
          <p:cNvPr id="5" name="円形吹き出し 4"/>
          <p:cNvSpPr/>
          <p:nvPr/>
        </p:nvSpPr>
        <p:spPr>
          <a:xfrm>
            <a:off x="180382" y="836712"/>
            <a:ext cx="5112569" cy="5112000"/>
          </a:xfrm>
          <a:prstGeom prst="wedgeEllipseCallout">
            <a:avLst>
              <a:gd name="adj1" fmla="val 57451"/>
              <a:gd name="adj2" fmla="val 18224"/>
            </a:avLst>
          </a:prstGeom>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500" b="1" dirty="0" smtClean="0"/>
              <a:t>　　新聞紙に一日分の</a:t>
            </a:r>
            <a:endParaRPr kumimoji="1" lang="en-US" altLang="ja-JP" sz="2500" b="1" dirty="0" smtClean="0"/>
          </a:p>
          <a:p>
            <a:pPr algn="ctr"/>
            <a:r>
              <a:rPr lang="ja-JP" altLang="en-US" sz="2500" b="1" dirty="0" smtClean="0"/>
              <a:t>ごみをまとめてかごに入れて放置、お茶が</a:t>
            </a:r>
            <a:r>
              <a:rPr lang="ja-JP" altLang="en-US" sz="2500" b="1" dirty="0" err="1" smtClean="0"/>
              <a:t>ら</a:t>
            </a:r>
            <a:r>
              <a:rPr lang="ja-JP" altLang="en-US" sz="2500" b="1" dirty="0" smtClean="0"/>
              <a:t>などはベランダで乾かしてから入れています。</a:t>
            </a:r>
            <a:endParaRPr lang="en-US" altLang="ja-JP" sz="2500" b="1" dirty="0" smtClean="0"/>
          </a:p>
          <a:p>
            <a:pPr algn="ctr"/>
            <a:r>
              <a:rPr lang="ja-JP" altLang="en-US" sz="2500" b="1" dirty="0" smtClean="0"/>
              <a:t>意外や意外！生ごみはこのようにすれば臭わないことがわかって快適に水切りしています。</a:t>
            </a:r>
            <a:endParaRPr lang="en-US" altLang="ja-JP" sz="2500" b="1" dirty="0" smtClean="0"/>
          </a:p>
          <a:p>
            <a:pPr algn="ctr"/>
            <a:r>
              <a:rPr lang="ja-JP" altLang="en-US" sz="2500" b="1" dirty="0" smtClean="0"/>
              <a:t>それとなく周囲の人に</a:t>
            </a:r>
            <a:r>
              <a:rPr lang="ja-JP" altLang="en-US" sz="2400" b="1" dirty="0" smtClean="0"/>
              <a:t>話しています！</a:t>
            </a:r>
            <a:endParaRPr kumimoji="1" lang="ja-JP" altLang="en-US" sz="2400" b="1" dirty="0"/>
          </a:p>
        </p:txBody>
      </p:sp>
      <p:sp>
        <p:nvSpPr>
          <p:cNvPr id="4" name="コンテンツ プレースホルダー 3"/>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695441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200" dirty="0" smtClean="0">
                <a:solidFill>
                  <a:srgbClr val="7030A0"/>
                </a:solidFill>
              </a:rPr>
              <a:t>　　　　アンケート結果より　</a:t>
            </a:r>
            <a:r>
              <a:rPr kumimoji="1" lang="ja-JP" altLang="en-US" sz="2000" dirty="0" smtClean="0">
                <a:solidFill>
                  <a:srgbClr val="7030A0"/>
                </a:solidFill>
              </a:rPr>
              <a:t>（カラット使用</a:t>
            </a:r>
            <a:r>
              <a:rPr kumimoji="1" lang="en-US" altLang="ja-JP" sz="2000" dirty="0" smtClean="0">
                <a:solidFill>
                  <a:srgbClr val="7030A0"/>
                </a:solidFill>
              </a:rPr>
              <a:t>6</a:t>
            </a:r>
            <a:r>
              <a:rPr kumimoji="1" lang="ja-JP" altLang="en-US" sz="2000" dirty="0" smtClean="0">
                <a:solidFill>
                  <a:srgbClr val="7030A0"/>
                </a:solidFill>
              </a:rPr>
              <a:t>年経過</a:t>
            </a:r>
            <a:r>
              <a:rPr kumimoji="1" lang="en-US" altLang="ja-JP" sz="2000" dirty="0" smtClean="0">
                <a:solidFill>
                  <a:srgbClr val="7030A0"/>
                </a:solidFill>
              </a:rPr>
              <a:t>2010</a:t>
            </a:r>
            <a:r>
              <a:rPr kumimoji="1" lang="ja-JP" altLang="en-US" sz="2000" dirty="0" smtClean="0">
                <a:solidFill>
                  <a:srgbClr val="7030A0"/>
                </a:solidFill>
              </a:rPr>
              <a:t>年末）</a:t>
            </a:r>
            <a:endParaRPr kumimoji="1" lang="ja-JP" altLang="en-US" sz="2000" dirty="0">
              <a:solidFill>
                <a:srgbClr val="7030A0"/>
              </a:solidFill>
            </a:endParaRPr>
          </a:p>
        </p:txBody>
      </p:sp>
      <p:sp>
        <p:nvSpPr>
          <p:cNvPr id="3" name="コンテンツ プレースホルダー 2"/>
          <p:cNvSpPr>
            <a:spLocks noGrp="1"/>
          </p:cNvSpPr>
          <p:nvPr>
            <p:ph idx="1"/>
          </p:nvPr>
        </p:nvSpPr>
        <p:spPr/>
        <p:txBody>
          <a:bodyPr>
            <a:normAutofit fontScale="92500"/>
          </a:bodyPr>
          <a:lstStyle/>
          <a:p>
            <a:r>
              <a:rPr kumimoji="1" lang="ja-JP" altLang="en-US" sz="4000" dirty="0" smtClean="0">
                <a:solidFill>
                  <a:srgbClr val="C00000"/>
                </a:solidFill>
              </a:rPr>
              <a:t>カラットの良い点</a:t>
            </a:r>
            <a:endParaRPr kumimoji="1" lang="en-US" altLang="ja-JP" sz="4000" dirty="0" smtClean="0">
              <a:solidFill>
                <a:srgbClr val="C00000"/>
              </a:solidFill>
            </a:endParaRPr>
          </a:p>
          <a:p>
            <a:pPr marL="0" indent="0">
              <a:buNone/>
            </a:pPr>
            <a:r>
              <a:rPr lang="ja-JP" altLang="en-US" sz="2800" dirty="0" smtClean="0"/>
              <a:t>カラスや猫の被害がなくなった。台所に生ごみを置かなくなった。可燃ごみに生ごみが入らなくなったので、可燃ごみが軽くなり、ごみ出しが楽になった。・・など</a:t>
            </a:r>
            <a:endParaRPr lang="en-US" altLang="ja-JP" sz="2800" dirty="0" smtClean="0"/>
          </a:p>
          <a:p>
            <a:pPr marL="0" indent="0">
              <a:buNone/>
            </a:pPr>
            <a:endParaRPr lang="en-US" altLang="ja-JP" dirty="0" smtClean="0"/>
          </a:p>
          <a:p>
            <a:pPr marL="0" indent="0">
              <a:buNone/>
            </a:pPr>
            <a:r>
              <a:rPr lang="ja-JP" altLang="en-US" sz="4000" dirty="0" smtClean="0"/>
              <a:t>・</a:t>
            </a:r>
            <a:r>
              <a:rPr lang="ja-JP" altLang="en-US" sz="4000" dirty="0" smtClean="0">
                <a:solidFill>
                  <a:srgbClr val="00B050"/>
                </a:solidFill>
              </a:rPr>
              <a:t>カラットの改善して欲しい点</a:t>
            </a:r>
            <a:endParaRPr lang="en-US" altLang="ja-JP" sz="4000" dirty="0" smtClean="0">
              <a:solidFill>
                <a:srgbClr val="00B050"/>
              </a:solidFill>
            </a:endParaRPr>
          </a:p>
          <a:p>
            <a:pPr marL="0" indent="0">
              <a:buNone/>
            </a:pPr>
            <a:r>
              <a:rPr lang="ja-JP" altLang="en-US" sz="2800" dirty="0" smtClean="0"/>
              <a:t>夏場のコバエ、コバエよけカバーをするのが面倒。猫に倒されないように蓋をロックできるようにして欲しい・・・</a:t>
            </a:r>
            <a:endParaRPr lang="en-US" altLang="ja-JP" sz="2800" dirty="0" smtClean="0"/>
          </a:p>
        </p:txBody>
      </p:sp>
    </p:spTree>
    <p:extLst>
      <p:ext uri="{BB962C8B-B14F-4D97-AF65-F5344CB8AC3E}">
        <p14:creationId xmlns:p14="http://schemas.microsoft.com/office/powerpoint/2010/main" val="2046990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smtClean="0">
                <a:solidFill>
                  <a:srgbClr val="7030A0"/>
                </a:solidFill>
              </a:rPr>
              <a:t>アンケー結果より（その２）</a:t>
            </a:r>
            <a:endParaRPr kumimoji="1" lang="ja-JP" altLang="en-US" sz="3600" dirty="0">
              <a:solidFill>
                <a:srgbClr val="7030A0"/>
              </a:solidFill>
            </a:endParaRPr>
          </a:p>
        </p:txBody>
      </p:sp>
      <p:sp>
        <p:nvSpPr>
          <p:cNvPr id="3" name="コンテンツ プレースホルダー 2"/>
          <p:cNvSpPr>
            <a:spLocks noGrp="1"/>
          </p:cNvSpPr>
          <p:nvPr>
            <p:ph idx="1"/>
          </p:nvPr>
        </p:nvSpPr>
        <p:spPr>
          <a:xfrm>
            <a:off x="457200" y="188640"/>
            <a:ext cx="8229600" cy="6264697"/>
          </a:xfrm>
        </p:spPr>
        <p:txBody>
          <a:bodyPr>
            <a:normAutofit/>
          </a:bodyPr>
          <a:lstStyle/>
          <a:p>
            <a:r>
              <a:rPr kumimoji="1" lang="ja-JP" altLang="en-US" sz="3200" b="1" i="1" dirty="0" smtClean="0">
                <a:solidFill>
                  <a:srgbClr val="0070C0"/>
                </a:solidFill>
              </a:rPr>
              <a:t>生ごみカラットを利用して意識の変化は</a:t>
            </a:r>
            <a:r>
              <a:rPr kumimoji="1" lang="ja-JP" altLang="en-US" sz="3200" b="1" dirty="0" smtClean="0">
                <a:solidFill>
                  <a:srgbClr val="0070C0"/>
                </a:solidFill>
              </a:rPr>
              <a:t>？</a:t>
            </a:r>
            <a:endParaRPr kumimoji="1" lang="en-US" altLang="ja-JP" sz="3200" b="1" dirty="0" smtClean="0">
              <a:solidFill>
                <a:srgbClr val="0070C0"/>
              </a:solidFill>
            </a:endParaRPr>
          </a:p>
          <a:p>
            <a:pPr marL="0" indent="0">
              <a:buNone/>
            </a:pPr>
            <a:r>
              <a:rPr lang="ja-JP" altLang="en-US" sz="2400" b="1" dirty="0" smtClean="0"/>
              <a:t>茶殻の水切りをしっかりするようになった。</a:t>
            </a:r>
            <a:endParaRPr lang="en-US" altLang="ja-JP" sz="2400" b="1" dirty="0" smtClean="0"/>
          </a:p>
          <a:p>
            <a:pPr marL="0" indent="0">
              <a:buNone/>
            </a:pPr>
            <a:r>
              <a:rPr lang="ja-JP" altLang="en-US" sz="2400" b="1" dirty="0" smtClean="0"/>
              <a:t>生ごみを乾かすことにより臭いも量も減ることが嬉しい。</a:t>
            </a:r>
            <a:endParaRPr lang="en-US" altLang="ja-JP" sz="2400" b="1" dirty="0" smtClean="0"/>
          </a:p>
          <a:p>
            <a:pPr marL="0" indent="0">
              <a:buNone/>
            </a:pPr>
            <a:r>
              <a:rPr lang="ja-JP" altLang="en-US" sz="2400" b="1" dirty="0" smtClean="0"/>
              <a:t>可燃ごみが大変減ったので焼却せずに済んで良いと考える様になった</a:t>
            </a:r>
            <a:r>
              <a:rPr lang="ja-JP" altLang="en-US" sz="2400" dirty="0" smtClean="0"/>
              <a:t>。</a:t>
            </a:r>
            <a:endParaRPr lang="en-US" altLang="ja-JP" sz="2400" dirty="0" smtClean="0"/>
          </a:p>
          <a:p>
            <a:pPr marL="0" indent="0">
              <a:buNone/>
            </a:pPr>
            <a:endParaRPr lang="en-US" altLang="ja-JP" dirty="0" smtClean="0"/>
          </a:p>
          <a:p>
            <a:r>
              <a:rPr kumimoji="1" lang="ja-JP" altLang="en-US" sz="3200" b="1" i="1" dirty="0" smtClean="0">
                <a:solidFill>
                  <a:schemeClr val="accent2">
                    <a:lumMod val="75000"/>
                  </a:schemeClr>
                </a:solidFill>
              </a:rPr>
              <a:t>生ごみカラットのおすすめの使用方法は？</a:t>
            </a:r>
            <a:endParaRPr kumimoji="1" lang="en-US" altLang="ja-JP" sz="3200" b="1" i="1" dirty="0" smtClean="0">
              <a:solidFill>
                <a:schemeClr val="accent2">
                  <a:lumMod val="75000"/>
                </a:schemeClr>
              </a:solidFill>
            </a:endParaRPr>
          </a:p>
          <a:p>
            <a:pPr marL="0" indent="0">
              <a:buNone/>
            </a:pPr>
            <a:r>
              <a:rPr lang="ja-JP" altLang="en-US" sz="2600" b="1" dirty="0" smtClean="0"/>
              <a:t>カラットを空中につるして使用、猫やカラスにも狙われずに使用できる。</a:t>
            </a:r>
            <a:endParaRPr lang="en-US" altLang="ja-JP" sz="2600" b="1" dirty="0" smtClean="0"/>
          </a:p>
          <a:p>
            <a:pPr marL="0" indent="0">
              <a:buNone/>
            </a:pPr>
            <a:r>
              <a:rPr lang="ja-JP" altLang="en-US" sz="2600" b="1" dirty="0" smtClean="0"/>
              <a:t>三角コーナーを使わずにザルで可能。</a:t>
            </a:r>
            <a:endParaRPr lang="en-US" altLang="ja-JP" sz="2600" b="1" dirty="0" smtClean="0"/>
          </a:p>
          <a:p>
            <a:pPr marL="0" indent="0">
              <a:buNone/>
            </a:pPr>
            <a:r>
              <a:rPr lang="ja-JP" altLang="en-US" sz="2600" b="1" dirty="0" smtClean="0"/>
              <a:t>人参や大根など皮をむかずに食べ切る調理を工夫す</a:t>
            </a:r>
            <a:r>
              <a:rPr lang="ja-JP" altLang="en-US" sz="2600" dirty="0" smtClean="0"/>
              <a:t>る</a:t>
            </a:r>
            <a:endParaRPr kumimoji="1" lang="ja-JP" altLang="en-US" sz="2600" dirty="0"/>
          </a:p>
        </p:txBody>
      </p:sp>
    </p:spTree>
    <p:extLst>
      <p:ext uri="{BB962C8B-B14F-4D97-AF65-F5344CB8AC3E}">
        <p14:creationId xmlns:p14="http://schemas.microsoft.com/office/powerpoint/2010/main" val="128553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rgbClr val="7030A0"/>
                </a:solidFill>
              </a:rPr>
              <a:t>町内会で生ごみ収集</a:t>
            </a:r>
            <a:endParaRPr kumimoji="1" lang="ja-JP" altLang="en-US" dirty="0">
              <a:solidFill>
                <a:srgbClr val="7030A0"/>
              </a:solidFill>
            </a:endParaRPr>
          </a:p>
        </p:txBody>
      </p:sp>
      <p:sp>
        <p:nvSpPr>
          <p:cNvPr id="7" name="コンテンツ プレースホルダー 6"/>
          <p:cNvSpPr>
            <a:spLocks noGrp="1"/>
          </p:cNvSpPr>
          <p:nvPr>
            <p:ph idx="1"/>
          </p:nvPr>
        </p:nvSpPr>
        <p:spPr>
          <a:xfrm>
            <a:off x="611189" y="620713"/>
            <a:ext cx="7417196" cy="4464050"/>
          </a:xfrm>
        </p:spPr>
        <p:txBody>
          <a:bodyPr/>
          <a:lstStyle/>
          <a:p>
            <a:r>
              <a:rPr kumimoji="1" lang="ja-JP" altLang="en-US" sz="3200" dirty="0" smtClean="0"/>
              <a:t>町内会の集積場ではじまったカラス騒動</a:t>
            </a:r>
            <a:endParaRPr kumimoji="1" lang="en-US" altLang="ja-JP" sz="3200" dirty="0" smtClean="0"/>
          </a:p>
          <a:p>
            <a:pPr marL="0" indent="0">
              <a:buNone/>
            </a:pPr>
            <a:endParaRPr lang="en-US" altLang="ja-JP" sz="3200" dirty="0" smtClean="0"/>
          </a:p>
          <a:p>
            <a:pPr marL="0" indent="0">
              <a:buNone/>
            </a:pPr>
            <a:r>
              <a:rPr lang="ja-JP" altLang="en-US" sz="3200" dirty="0" smtClean="0"/>
              <a:t>・集積場がないため２０軒分のごみをどこに置くのか・・・</a:t>
            </a:r>
            <a:endParaRPr lang="en-US" altLang="ja-JP" sz="3200" dirty="0" smtClean="0"/>
          </a:p>
          <a:p>
            <a:pPr marL="0" indent="0">
              <a:buNone/>
            </a:pPr>
            <a:endParaRPr kumimoji="1" lang="en-US" altLang="ja-JP" sz="3200" dirty="0"/>
          </a:p>
          <a:p>
            <a:pPr marL="0" indent="0">
              <a:buNone/>
            </a:pPr>
            <a:r>
              <a:rPr lang="ja-JP" altLang="en-US" sz="3200" dirty="0" smtClean="0"/>
              <a:t>・所沢市の生ごみ資源化モデル事業に参　　</a:t>
            </a:r>
            <a:r>
              <a:rPr lang="ja-JP" altLang="en-US" sz="3200" dirty="0" err="1" smtClean="0"/>
              <a:t>加する</a:t>
            </a:r>
            <a:r>
              <a:rPr lang="ja-JP" altLang="en-US" sz="3200" dirty="0" smtClean="0"/>
              <a:t>ことに・・</a:t>
            </a:r>
            <a:endParaRPr kumimoji="1" lang="ja-JP" altLang="en-US" sz="3200" dirty="0"/>
          </a:p>
        </p:txBody>
      </p:sp>
      <p:pic>
        <p:nvPicPr>
          <p:cNvPr id="5122" name="Picture 2" descr="C:\Documents and Settings\菊一\Local Settings\Temporary Internet Files\Content.IE5\16MRVDX4\MC90007902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1781" y="2420888"/>
            <a:ext cx="2221078" cy="160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706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dirty="0" smtClean="0">
                <a:solidFill>
                  <a:srgbClr val="7030A0"/>
                </a:solidFill>
              </a:rPr>
              <a:t>生ごみ収集をはじめて１０年</a:t>
            </a:r>
            <a:endParaRPr kumimoji="1" lang="ja-JP" altLang="en-US" dirty="0">
              <a:solidFill>
                <a:srgbClr val="7030A0"/>
              </a:solidFill>
            </a:endParaRPr>
          </a:p>
        </p:txBody>
      </p:sp>
      <p:sp>
        <p:nvSpPr>
          <p:cNvPr id="6" name="コンテンツ プレースホルダー 5"/>
          <p:cNvSpPr>
            <a:spLocks noGrp="1"/>
          </p:cNvSpPr>
          <p:nvPr>
            <p:ph idx="1"/>
          </p:nvPr>
        </p:nvSpPr>
        <p:spPr/>
        <p:txBody>
          <a:bodyPr>
            <a:normAutofit/>
          </a:bodyPr>
          <a:lstStyle/>
          <a:p>
            <a:endParaRPr lang="en-US" altLang="ja-JP" dirty="0" smtClean="0"/>
          </a:p>
          <a:p>
            <a:r>
              <a:rPr lang="ja-JP" altLang="en-US" sz="2400" dirty="0" smtClean="0"/>
              <a:t>１８０世帯のうち約９０世帯が参加</a:t>
            </a:r>
            <a:endParaRPr lang="en-US" altLang="ja-JP" sz="2400" dirty="0" smtClean="0"/>
          </a:p>
          <a:p>
            <a:r>
              <a:rPr kumimoji="1" lang="ja-JP" altLang="en-US" sz="2400" dirty="0" smtClean="0"/>
              <a:t>基本的に</a:t>
            </a:r>
            <a:r>
              <a:rPr lang="ja-JP" altLang="en-US" sz="2400" dirty="0" smtClean="0"/>
              <a:t>は生ごみカラットを使用</a:t>
            </a:r>
            <a:endParaRPr lang="en-US" altLang="ja-JP" sz="2400" dirty="0" smtClean="0"/>
          </a:p>
          <a:p>
            <a:r>
              <a:rPr kumimoji="1" lang="ja-JP" altLang="en-US" sz="2400" dirty="0" smtClean="0"/>
              <a:t>伊藤畜産による収集は水・土の週２日（正月、お盆休みも同様に収集）</a:t>
            </a:r>
            <a:endParaRPr kumimoji="1" lang="en-US" altLang="ja-JP" sz="2400" dirty="0" smtClean="0"/>
          </a:p>
          <a:p>
            <a:r>
              <a:rPr lang="ja-JP" altLang="en-US" sz="2400" dirty="0" smtClean="0"/>
              <a:t>町内会４カ所に９０Ｌ（４５Ｌ）バケツを設置</a:t>
            </a:r>
            <a:endParaRPr lang="en-US" altLang="ja-JP" sz="2400" dirty="0" smtClean="0"/>
          </a:p>
          <a:p>
            <a:r>
              <a:rPr lang="ja-JP" altLang="en-US" sz="2400" dirty="0" smtClean="0"/>
              <a:t>新聞紙にくるむか、そのまま拠点のバケツに投函</a:t>
            </a:r>
            <a:endParaRPr kumimoji="1" lang="ja-JP" altLang="en-US" sz="2400" dirty="0"/>
          </a:p>
        </p:txBody>
      </p:sp>
      <p:pic>
        <p:nvPicPr>
          <p:cNvPr id="6146" name="Picture 2" descr="C:\Documents and Settings\菊一\Local Settings\Temporary Internet Files\Content.IE5\DY1YD8DM\MC9003127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443" y="3518434"/>
            <a:ext cx="1694383" cy="181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131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548681"/>
            <a:ext cx="7772400" cy="576063"/>
          </a:xfrm>
        </p:spPr>
        <p:txBody>
          <a:bodyPr>
            <a:normAutofit fontScale="90000"/>
          </a:bodyPr>
          <a:lstStyle/>
          <a:p>
            <a:r>
              <a:rPr lang="ja-JP" altLang="en-US" dirty="0" smtClean="0"/>
              <a:t>生ごみを乾燥して減量しましょう！</a:t>
            </a:r>
            <a:endParaRPr kumimoji="1" lang="ja-JP" altLang="en-US" dirty="0"/>
          </a:p>
        </p:txBody>
      </p:sp>
      <p:sp>
        <p:nvSpPr>
          <p:cNvPr id="3" name="サブタイトル 2"/>
          <p:cNvSpPr>
            <a:spLocks noGrp="1"/>
          </p:cNvSpPr>
          <p:nvPr>
            <p:ph type="subTitle" idx="1"/>
          </p:nvPr>
        </p:nvSpPr>
        <p:spPr>
          <a:xfrm>
            <a:off x="1547664" y="5805265"/>
            <a:ext cx="7200800" cy="720079"/>
          </a:xfrm>
        </p:spPr>
        <p:txBody>
          <a:bodyPr>
            <a:normAutofit/>
          </a:bodyPr>
          <a:lstStyle/>
          <a:p>
            <a:pPr algn="r"/>
            <a:r>
              <a:rPr kumimoji="1" lang="ja-JP" altLang="en-US" sz="3200" dirty="0" smtClean="0"/>
              <a:t>ご清聴ありがとうございました！　</a:t>
            </a:r>
            <a:r>
              <a:rPr kumimoji="1" lang="ja-JP" altLang="en-US" dirty="0" smtClean="0"/>
              <a:t>　　　　　　　　　　　　　　　　　　　　　　　　　　　　　</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052736"/>
            <a:ext cx="6840760" cy="4532055"/>
          </a:xfrm>
          <a:prstGeom prst="rect">
            <a:avLst/>
          </a:prstGeom>
        </p:spPr>
      </p:pic>
    </p:spTree>
    <p:extLst>
      <p:ext uri="{BB962C8B-B14F-4D97-AF65-F5344CB8AC3E}">
        <p14:creationId xmlns:p14="http://schemas.microsoft.com/office/powerpoint/2010/main" val="3418075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1325CBA-536C-4A82-8D10-1879947D0B23}" type="slidenum">
              <a:rPr lang="ja-JP" altLang="en-US" sz="2000" smtClean="0">
                <a:latin typeface="HGS創英ﾌﾟﾚｾﾞﾝｽEB" pitchFamily="18" charset="-128"/>
                <a:ea typeface="HGS創英ﾌﾟﾚｾﾞﾝｽEB" pitchFamily="18" charset="-128"/>
              </a:rPr>
              <a:pPr>
                <a:defRPr/>
              </a:pPr>
              <a:t>4</a:t>
            </a:fld>
            <a:endParaRPr lang="ja-JP" altLang="en-US" sz="2000" dirty="0">
              <a:latin typeface="HGS創英ﾌﾟﾚｾﾞﾝｽEB" pitchFamily="18" charset="-128"/>
              <a:ea typeface="HGS創英ﾌﾟﾚｾﾞﾝｽEB" pitchFamily="18"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600876558"/>
              </p:ext>
            </p:extLst>
          </p:nvPr>
        </p:nvGraphicFramePr>
        <p:xfrm>
          <a:off x="395535" y="404664"/>
          <a:ext cx="8352930" cy="6158516"/>
        </p:xfrm>
        <a:graphic>
          <a:graphicData uri="http://schemas.openxmlformats.org/drawingml/2006/table">
            <a:tbl>
              <a:tblPr/>
              <a:tblGrid>
                <a:gridCol w="571212"/>
                <a:gridCol w="2053048"/>
                <a:gridCol w="1365940"/>
                <a:gridCol w="372530"/>
                <a:gridCol w="571212"/>
                <a:gridCol w="2053048"/>
                <a:gridCol w="1365940"/>
              </a:tblGrid>
              <a:tr h="322924">
                <a:tc gridSpan="7">
                  <a:txBody>
                    <a:bodyPr/>
                    <a:lstStyle/>
                    <a:p>
                      <a:pPr algn="ctr" fontAlgn="ctr"/>
                      <a:r>
                        <a:rPr lang="ja-JP" altLang="en-US" sz="2800" b="1" i="0" u="none" strike="noStrike" dirty="0" smtClean="0">
                          <a:solidFill>
                            <a:srgbClr val="000000"/>
                          </a:solidFill>
                          <a:effectLst/>
                          <a:latin typeface="HG丸ｺﾞｼｯｸM-PRO" pitchFamily="50" charset="-128"/>
                          <a:ea typeface="HG丸ｺﾞｼｯｸM-PRO" pitchFamily="50" charset="-128"/>
                        </a:rPr>
                        <a:t>食品の含水率</a:t>
                      </a:r>
                      <a:endParaRPr lang="ja-JP" altLang="en-US" sz="2800" b="1" i="0" u="none" strike="noStrike" dirty="0">
                        <a:solidFill>
                          <a:srgbClr val="000000"/>
                        </a:solidFill>
                        <a:effectLst/>
                        <a:latin typeface="HG丸ｺﾞｼｯｸM-PRO" pitchFamily="50" charset="-128"/>
                        <a:ea typeface="HG丸ｺﾞｼｯｸM-PRO" pitchFamily="50" charset="-128"/>
                      </a:endParaRPr>
                    </a:p>
                  </a:txBody>
                  <a:tcPr marL="6049" marR="6049" marT="6049"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18014">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a:noFill/>
                    </a:lnB>
                  </a:tcPr>
                </a:tc>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ja-JP" altLang="en-US" sz="1000" b="1" i="0" u="none" strike="noStrike" dirty="0">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ja-JP" altLang="en-US" sz="1000" b="1" i="0" u="none" strike="noStrike">
                        <a:solidFill>
                          <a:srgbClr val="000000"/>
                        </a:solidFill>
                        <a:effectLst/>
                        <a:latin typeface="HGSｺﾞｼｯｸM"/>
                      </a:endParaRPr>
                    </a:p>
                  </a:txBody>
                  <a:tcPr marL="6049" marR="6049" marT="6049" marB="0" anchor="ctr">
                    <a:lnL>
                      <a:noFill/>
                    </a:lnL>
                    <a:lnR>
                      <a:noFill/>
                    </a:lnR>
                    <a:lnT>
                      <a:noFill/>
                    </a:lnT>
                    <a:lnB w="1270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枝豆</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69.80%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1</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いちご</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90.10%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2</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さやえんどう</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89.80%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2</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温州みかん</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88.70%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3</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蕪（かぶ）</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92.90%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3</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桜桃</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84.80%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4</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かぼちゃ</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88.90%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4</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ネーブル</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86.80%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5</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キャベツ</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92.40%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5</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バレンシア</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89.50%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6</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きゅうり</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96.20%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6</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柿</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83.10%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7</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ごぼう</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78.60%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7</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干し柿</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23.90%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8</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小松菜</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91.90%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8</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キウイフルーツ</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84.10%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9</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さつまいも</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68.20%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9</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グレープフルーツ</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89.60%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10</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さといも</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83.00%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10</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西瓜</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91.00%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11</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じゃがいも</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79.50%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12</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大根</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92.40%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1</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鯵（あじ）</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72.80%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13</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たまねぎ</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90.40%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2</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アナゴ</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71.00%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14</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ネギ</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91.60%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3</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あんこう</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79.10%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15</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なす</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94.10%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4</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鰯（いわし）生</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71.90%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16</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にんじん</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90.40%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5</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鰯（いわし）生干し</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59.50%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17</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白菜</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95.90%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6</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鰯（いわし）丸干し</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36.10%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18</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ピーマン</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93.50%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7</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めざし</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54.50%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19</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ブロッコリー</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84.90%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altLang="ja-JP" sz="900" b="1" i="0" u="none" strike="noStrike">
                          <a:solidFill>
                            <a:srgbClr val="000000"/>
                          </a:solidFill>
                          <a:effectLst/>
                          <a:latin typeface="HGSｺﾞｼｯｸM"/>
                        </a:rPr>
                        <a:t>8</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煮干し</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16.50%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273">
                <a:tc>
                  <a:txBody>
                    <a:bodyPr/>
                    <a:lstStyle/>
                    <a:p>
                      <a:pPr algn="ctr" fontAlgn="ctr"/>
                      <a:r>
                        <a:rPr lang="en-US" altLang="ja-JP" sz="900" b="1" i="0" u="none" strike="noStrike">
                          <a:solidFill>
                            <a:srgbClr val="000000"/>
                          </a:solidFill>
                          <a:effectLst/>
                          <a:latin typeface="HGSｺﾞｼｯｸM"/>
                        </a:rPr>
                        <a:t>20</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ほうれん草</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90.40%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ja-JP" altLang="en-US" sz="900" b="1" i="0" u="none" strike="noStrike" dirty="0">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w="12700" cap="flat" cmpd="sng" algn="ctr">
                      <a:solidFill>
                        <a:srgbClr val="000000"/>
                      </a:solidFill>
                      <a:prstDash val="solid"/>
                      <a:round/>
                      <a:headEnd type="none" w="med" len="med"/>
                      <a:tailEnd type="none" w="med" len="med"/>
                    </a:lnT>
                    <a:lnB>
                      <a:noFill/>
                    </a:lnB>
                  </a:tcPr>
                </a:tc>
              </a:tr>
              <a:tr h="262273">
                <a:tc>
                  <a:txBody>
                    <a:bodyPr/>
                    <a:lstStyle/>
                    <a:p>
                      <a:pPr algn="ctr" fontAlgn="ctr"/>
                      <a:r>
                        <a:rPr lang="en-US" altLang="ja-JP" sz="900" b="1" i="0" u="none" strike="noStrike">
                          <a:solidFill>
                            <a:srgbClr val="000000"/>
                          </a:solidFill>
                          <a:effectLst/>
                          <a:latin typeface="HGSｺﾞｼｯｸM"/>
                        </a:rPr>
                        <a:t>21</a:t>
                      </a:r>
                    </a:p>
                  </a:txBody>
                  <a:tcPr marL="6049" marR="6049" marT="60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900" b="1" i="0" u="none" strike="noStrike">
                          <a:solidFill>
                            <a:srgbClr val="000000"/>
                          </a:solidFill>
                          <a:effectLst/>
                          <a:latin typeface="HGSｺﾞｼｯｸM"/>
                        </a:rPr>
                        <a:t>もやし</a:t>
                      </a:r>
                    </a:p>
                  </a:txBody>
                  <a:tcPr marL="6049" marR="6049" marT="60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900" b="1" i="0" u="none" strike="noStrike">
                          <a:solidFill>
                            <a:srgbClr val="000000"/>
                          </a:solidFill>
                          <a:effectLst/>
                          <a:latin typeface="HGSｺﾞｼｯｸM"/>
                        </a:rPr>
                        <a:t>88.30%</a:t>
                      </a:r>
                    </a:p>
                  </a:txBody>
                  <a:tcPr marL="6049" marR="6049" marT="60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dirty="0">
                        <a:solidFill>
                          <a:srgbClr val="000000"/>
                        </a:solidFill>
                        <a:effectLst/>
                        <a:latin typeface="HGSｺﾞｼｯｸM"/>
                      </a:endParaRPr>
                    </a:p>
                  </a:txBody>
                  <a:tcPr marL="6049" marR="6049" marT="6049"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ja-JP" altLang="en-US" sz="900" b="1" i="0" u="none" strike="noStrike">
                        <a:solidFill>
                          <a:srgbClr val="000000"/>
                        </a:solidFill>
                        <a:effectLst/>
                        <a:latin typeface="HGSｺﾞｼｯｸM"/>
                      </a:endParaRPr>
                    </a:p>
                  </a:txBody>
                  <a:tcPr marL="6049" marR="6049" marT="6049" marB="0" anchor="ctr">
                    <a:lnL>
                      <a:noFill/>
                    </a:lnL>
                    <a:lnR>
                      <a:noFill/>
                    </a:lnR>
                    <a:lnT>
                      <a:noFill/>
                    </a:lnT>
                    <a:lnB>
                      <a:noFill/>
                    </a:lnB>
                  </a:tcPr>
                </a:tc>
                <a:tc>
                  <a:txBody>
                    <a:bodyPr/>
                    <a:lstStyle/>
                    <a:p>
                      <a:pPr algn="ctr" fontAlgn="ctr"/>
                      <a:endParaRPr lang="ja-JP" altLang="en-US" sz="900" b="1" i="0" u="none" strike="noStrike" dirty="0">
                        <a:solidFill>
                          <a:srgbClr val="000000"/>
                        </a:solidFill>
                        <a:effectLst/>
                        <a:latin typeface="HGSｺﾞｼｯｸM"/>
                      </a:endParaRPr>
                    </a:p>
                  </a:txBody>
                  <a:tcPr marL="6049" marR="6049" marT="6049" marB="0" anchor="ctr">
                    <a:lnL>
                      <a:noFill/>
                    </a:lnL>
                    <a:lnR>
                      <a:noFill/>
                    </a:lnR>
                    <a:lnT>
                      <a:noFill/>
                    </a:lnT>
                    <a:lnB>
                      <a:noFill/>
                    </a:lnB>
                  </a:tcPr>
                </a:tc>
                <a:tc>
                  <a:txBody>
                    <a:bodyPr/>
                    <a:lstStyle/>
                    <a:p>
                      <a:pPr algn="ctr" fontAlgn="ctr"/>
                      <a:endParaRPr lang="ja-JP" altLang="en-US" sz="900" b="1" i="0" u="none" strike="noStrike" dirty="0">
                        <a:solidFill>
                          <a:srgbClr val="000000"/>
                        </a:solidFill>
                        <a:effectLst/>
                        <a:latin typeface="HGSｺﾞｼｯｸM"/>
                      </a:endParaRPr>
                    </a:p>
                  </a:txBody>
                  <a:tcPr marL="6049" marR="6049" marT="6049" marB="0" anchor="ctr">
                    <a:lnL>
                      <a:noFill/>
                    </a:lnL>
                    <a:lnR>
                      <a:noFill/>
                    </a:lnR>
                    <a:lnT>
                      <a:noFill/>
                    </a:lnT>
                    <a:lnB>
                      <a:noFill/>
                    </a:lnB>
                  </a:tcPr>
                </a:tc>
              </a:tr>
            </a:tbl>
          </a:graphicData>
        </a:graphic>
      </p:graphicFrame>
    </p:spTree>
    <p:extLst>
      <p:ext uri="{BB962C8B-B14F-4D97-AF65-F5344CB8AC3E}">
        <p14:creationId xmlns:p14="http://schemas.microsoft.com/office/powerpoint/2010/main" val="2054122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323528" y="620688"/>
            <a:ext cx="8640960" cy="4464050"/>
          </a:xfrm>
        </p:spPr>
        <p:txBody>
          <a:bodyPr/>
          <a:lstStyle/>
          <a:p>
            <a:pPr>
              <a:buNone/>
            </a:pPr>
            <a:r>
              <a:rPr lang="ja-JP" altLang="en-US" dirty="0" smtClean="0"/>
              <a:t>　　　　　　　　　　　　　　　　　　　　　　　　　　　　　　</a:t>
            </a:r>
            <a:endParaRPr lang="en-US" altLang="ja-JP" dirty="0" smtClean="0"/>
          </a:p>
          <a:p>
            <a:pPr>
              <a:buNone/>
            </a:pPr>
            <a:endParaRPr kumimoji="1" lang="en-US" altLang="ja-JP" dirty="0" smtClean="0"/>
          </a:p>
          <a:p>
            <a:pPr>
              <a:buNone/>
            </a:pPr>
            <a:endParaRPr lang="en-US" altLang="ja-JP" b="1" dirty="0" smtClean="0">
              <a:latin typeface="HG丸ｺﾞｼｯｸM-PRO" pitchFamily="50" charset="-128"/>
              <a:ea typeface="HG丸ｺﾞｼｯｸM-PRO" pitchFamily="50" charset="-128"/>
            </a:endParaRPr>
          </a:p>
          <a:p>
            <a:pPr>
              <a:lnSpc>
                <a:spcPts val="2000"/>
              </a:lnSpc>
              <a:buNone/>
            </a:pPr>
            <a:r>
              <a:rPr lang="ja-JP" altLang="en-US" b="1" dirty="0" smtClean="0">
                <a:latin typeface="HG丸ｺﾞｼｯｸM-PRO" pitchFamily="50" charset="-128"/>
                <a:ea typeface="HG丸ｺﾞｼｯｸM-PRO" pitchFamily="50" charset="-128"/>
              </a:rPr>
              <a:t>  ① 買い物での工夫</a:t>
            </a:r>
            <a:r>
              <a:rPr lang="ja-JP" altLang="en-US" dirty="0" smtClean="0">
                <a:latin typeface="HG丸ｺﾞｼｯｸM-PRO" pitchFamily="50" charset="-128"/>
                <a:ea typeface="HG丸ｺﾞｼｯｸM-PRO" pitchFamily="50" charset="-128"/>
              </a:rPr>
              <a:t>　　</a:t>
            </a:r>
            <a:endParaRPr lang="en-US" altLang="ja-JP" dirty="0" smtClean="0">
              <a:latin typeface="HG丸ｺﾞｼｯｸM-PRO" pitchFamily="50" charset="-128"/>
              <a:ea typeface="HG丸ｺﾞｼｯｸM-PRO" pitchFamily="50" charset="-128"/>
            </a:endParaRPr>
          </a:p>
          <a:p>
            <a:pPr>
              <a:lnSpc>
                <a:spcPts val="2000"/>
              </a:lnSpc>
              <a:buNone/>
            </a:pPr>
            <a:r>
              <a:rPr lang="ja-JP" altLang="en-US" dirty="0" smtClean="0">
                <a:latin typeface="HG丸ｺﾞｼｯｸM-PRO" pitchFamily="50" charset="-128"/>
                <a:ea typeface="HG丸ｺﾞｼｯｸM-PRO" pitchFamily="50" charset="-128"/>
              </a:rPr>
              <a:t>　   計画的な買い物　冷蔵庫内チェック</a:t>
            </a:r>
            <a:r>
              <a:rPr lang="ja-JP" altLang="en-US" sz="1800" dirty="0" smtClean="0">
                <a:latin typeface="HG丸ｺﾞｼｯｸM-PRO" pitchFamily="50" charset="-128"/>
                <a:ea typeface="HG丸ｺﾞｼｯｸM-PRO" pitchFamily="50" charset="-128"/>
              </a:rPr>
              <a:t>　</a:t>
            </a:r>
            <a:endParaRPr lang="en-US" altLang="ja-JP" sz="2800" b="1" dirty="0" smtClean="0">
              <a:solidFill>
                <a:srgbClr val="FF0000"/>
              </a:solidFill>
              <a:latin typeface="HG丸ｺﾞｼｯｸM-PRO" pitchFamily="50" charset="-128"/>
              <a:ea typeface="HG丸ｺﾞｼｯｸM-PRO" pitchFamily="50" charset="-128"/>
            </a:endParaRPr>
          </a:p>
          <a:p>
            <a:pPr>
              <a:lnSpc>
                <a:spcPts val="2000"/>
              </a:lnSpc>
              <a:buNone/>
            </a:pPr>
            <a:r>
              <a:rPr kumimoji="1" lang="ja-JP" altLang="en-US" sz="1800"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旬の食材・地場産を選ぶ　</a:t>
            </a:r>
            <a:r>
              <a:rPr kumimoji="1" lang="ja-JP" altLang="en-US" dirty="0" smtClean="0">
                <a:latin typeface="HG丸ｺﾞｼｯｸM-PRO" pitchFamily="50" charset="-128"/>
                <a:ea typeface="HG丸ｺﾞｼｯｸM-PRO" pitchFamily="50" charset="-128"/>
              </a:rPr>
              <a:t>消費期限と賞味期限</a:t>
            </a:r>
            <a:endParaRPr kumimoji="1" lang="en-US" altLang="ja-JP" dirty="0" smtClean="0">
              <a:latin typeface="HG丸ｺﾞｼｯｸM-PRO" pitchFamily="50" charset="-128"/>
              <a:ea typeface="HG丸ｺﾞｼｯｸM-PRO" pitchFamily="50" charset="-128"/>
            </a:endParaRPr>
          </a:p>
          <a:p>
            <a:pPr>
              <a:lnSpc>
                <a:spcPts val="2000"/>
              </a:lnSpc>
              <a:buNone/>
            </a:pPr>
            <a:endParaRPr kumimoji="1" lang="en-US" altLang="ja-JP" dirty="0" smtClean="0">
              <a:latin typeface="HG丸ｺﾞｼｯｸM-PRO" pitchFamily="50" charset="-128"/>
              <a:ea typeface="HG丸ｺﾞｼｯｸM-PRO" pitchFamily="50" charset="-128"/>
            </a:endParaRPr>
          </a:p>
          <a:p>
            <a:pPr>
              <a:lnSpc>
                <a:spcPts val="2000"/>
              </a:lnSpc>
              <a:buNone/>
            </a:pPr>
            <a:r>
              <a:rPr lang="ja-JP" altLang="en-US" b="1" dirty="0" smtClean="0">
                <a:latin typeface="HG丸ｺﾞｼｯｸM-PRO" pitchFamily="50" charset="-128"/>
                <a:ea typeface="HG丸ｺﾞｼｯｸM-PRO" pitchFamily="50" charset="-128"/>
              </a:rPr>
              <a:t>  ② 調理での工夫</a:t>
            </a:r>
            <a:endParaRPr lang="en-US" altLang="ja-JP" sz="1800" dirty="0" smtClean="0">
              <a:latin typeface="HG丸ｺﾞｼｯｸM-PRO" pitchFamily="50" charset="-128"/>
              <a:ea typeface="HG丸ｺﾞｼｯｸM-PRO" pitchFamily="50" charset="-128"/>
            </a:endParaRPr>
          </a:p>
          <a:p>
            <a:pPr>
              <a:lnSpc>
                <a:spcPts val="2000"/>
              </a:lnSpc>
              <a:buNone/>
            </a:pPr>
            <a:r>
              <a:rPr lang="ja-JP" altLang="en-US" sz="1800"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適量をつくり、食べ残しをしないよう適量を盛り付ける　　　　　　　　</a:t>
            </a:r>
            <a:endParaRPr lang="en-US" altLang="ja-JP" dirty="0" smtClean="0">
              <a:latin typeface="HG丸ｺﾞｼｯｸM-PRO" pitchFamily="50" charset="-128"/>
              <a:ea typeface="HG丸ｺﾞｼｯｸM-PRO" pitchFamily="50" charset="-128"/>
            </a:endParaRPr>
          </a:p>
          <a:p>
            <a:pPr>
              <a:lnSpc>
                <a:spcPts val="2000"/>
              </a:lnSpc>
              <a:buNone/>
            </a:pPr>
            <a:r>
              <a:rPr lang="ja-JP" altLang="en-US" dirty="0" smtClean="0">
                <a:latin typeface="HG丸ｺﾞｼｯｸM-PRO" pitchFamily="50" charset="-128"/>
                <a:ea typeface="HG丸ｺﾞｼｯｸM-PRO" pitchFamily="50" charset="-128"/>
              </a:rPr>
              <a:t>　  残ったものは工夫して再利用　　残っている食材から使い切る</a:t>
            </a:r>
            <a:endParaRPr lang="en-US" altLang="ja-JP" dirty="0" smtClean="0">
              <a:latin typeface="HG丸ｺﾞｼｯｸM-PRO" pitchFamily="50" charset="-128"/>
              <a:ea typeface="HG丸ｺﾞｼｯｸM-PRO" pitchFamily="50" charset="-128"/>
            </a:endParaRPr>
          </a:p>
          <a:p>
            <a:pPr>
              <a:lnSpc>
                <a:spcPts val="2000"/>
              </a:lnSpc>
              <a:buNone/>
            </a:pPr>
            <a:r>
              <a:rPr lang="ja-JP" altLang="en-US" dirty="0" smtClean="0">
                <a:latin typeface="HG丸ｺﾞｼｯｸM-PRO" pitchFamily="50" charset="-128"/>
                <a:ea typeface="HG丸ｺﾞｼｯｸM-PRO" pitchFamily="50" charset="-128"/>
              </a:rPr>
              <a:t>　　　　</a:t>
            </a:r>
            <a:endParaRPr lang="en-US" altLang="ja-JP" dirty="0" smtClean="0">
              <a:latin typeface="HG丸ｺﾞｼｯｸM-PRO" pitchFamily="50" charset="-128"/>
              <a:ea typeface="HG丸ｺﾞｼｯｸM-PRO" pitchFamily="50" charset="-128"/>
            </a:endParaRPr>
          </a:p>
          <a:p>
            <a:pPr>
              <a:lnSpc>
                <a:spcPts val="2000"/>
              </a:lnSpc>
              <a:buNone/>
            </a:pPr>
            <a:r>
              <a:rPr lang="ja-JP" altLang="en-US" b="1" dirty="0" smtClean="0">
                <a:latin typeface="HG丸ｺﾞｼｯｸM-PRO" pitchFamily="50" charset="-128"/>
                <a:ea typeface="HG丸ｺﾞｼｯｸM-PRO" pitchFamily="50" charset="-128"/>
              </a:rPr>
              <a:t>  ③ </a:t>
            </a:r>
            <a:r>
              <a:rPr lang="ja-JP" altLang="en-US" sz="2800" b="1" dirty="0" smtClean="0">
                <a:solidFill>
                  <a:srgbClr val="FF0000"/>
                </a:solidFill>
                <a:latin typeface="HG丸ｺﾞｼｯｸM-PRO" pitchFamily="50" charset="-128"/>
                <a:ea typeface="HG丸ｺﾞｼｯｸM-PRO" pitchFamily="50" charset="-128"/>
              </a:rPr>
              <a:t>水分を減らす工夫</a:t>
            </a:r>
            <a:endParaRPr lang="en-US" altLang="ja-JP" sz="2800" b="1" dirty="0" smtClean="0">
              <a:solidFill>
                <a:srgbClr val="FF0000"/>
              </a:solidFill>
              <a:latin typeface="HG丸ｺﾞｼｯｸM-PRO" pitchFamily="50" charset="-128"/>
              <a:ea typeface="HG丸ｺﾞｼｯｸM-PRO" pitchFamily="50" charset="-128"/>
            </a:endParaRPr>
          </a:p>
          <a:p>
            <a:pPr>
              <a:lnSpc>
                <a:spcPts val="2000"/>
              </a:lnSpc>
              <a:buNone/>
            </a:pPr>
            <a:r>
              <a:rPr lang="en-US" altLang="ja-JP" b="1" dirty="0" smtClean="0">
                <a:solidFill>
                  <a:srgbClr val="FF0000"/>
                </a:solidFill>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台所での生活習慣の見直し     </a:t>
            </a:r>
            <a:r>
              <a:rPr lang="ja-JP" altLang="en-US" sz="2800" b="1" dirty="0" smtClean="0">
                <a:solidFill>
                  <a:srgbClr val="FF0000"/>
                </a:solidFill>
                <a:latin typeface="HG丸ｺﾞｼｯｸM-PRO" pitchFamily="50" charset="-128"/>
                <a:ea typeface="HG丸ｺﾞｼｯｸM-PRO" pitchFamily="50" charset="-128"/>
              </a:rPr>
              <a:t>生ごみの扱い方を工夫する</a:t>
            </a:r>
            <a:endParaRPr kumimoji="1" lang="ja-JP" altLang="en-US" sz="2800" b="1" dirty="0">
              <a:solidFill>
                <a:srgbClr val="FF0000"/>
              </a:solidFill>
              <a:latin typeface="HG丸ｺﾞｼｯｸM-PRO" pitchFamily="50" charset="-128"/>
              <a:ea typeface="HG丸ｺﾞｼｯｸM-PRO" pitchFamily="50" charset="-128"/>
            </a:endParaRPr>
          </a:p>
        </p:txBody>
      </p:sp>
      <p:sp>
        <p:nvSpPr>
          <p:cNvPr id="4" name="スライド番号プレースホルダ 3"/>
          <p:cNvSpPr>
            <a:spLocks noGrp="1"/>
          </p:cNvSpPr>
          <p:nvPr>
            <p:ph type="sldNum" sz="quarter" idx="12"/>
          </p:nvPr>
        </p:nvSpPr>
        <p:spPr>
          <a:xfrm>
            <a:off x="6732588" y="6093296"/>
            <a:ext cx="2087884" cy="288032"/>
          </a:xfrm>
        </p:spPr>
        <p:txBody>
          <a:bodyPr/>
          <a:lstStyle/>
          <a:p>
            <a:pPr>
              <a:defRPr/>
            </a:pPr>
            <a:fld id="{21325CBA-536C-4A82-8D10-1879947D0B23}" type="slidenum">
              <a:rPr lang="ja-JP" altLang="en-US" sz="2000" b="1" smtClean="0">
                <a:solidFill>
                  <a:schemeClr val="bg1"/>
                </a:solidFill>
              </a:rPr>
              <a:pPr>
                <a:defRPr/>
              </a:pPr>
              <a:t>5</a:t>
            </a:fld>
            <a:endParaRPr lang="ja-JP" altLang="en-US" sz="2000" b="1" dirty="0">
              <a:solidFill>
                <a:schemeClr val="bg1"/>
              </a:solidFill>
            </a:endParaRPr>
          </a:p>
        </p:txBody>
      </p:sp>
      <p:sp>
        <p:nvSpPr>
          <p:cNvPr id="5" name="正方形/長方形 4"/>
          <p:cNvSpPr/>
          <p:nvPr/>
        </p:nvSpPr>
        <p:spPr>
          <a:xfrm>
            <a:off x="755576" y="548681"/>
            <a:ext cx="7704856" cy="1569660"/>
          </a:xfrm>
          <a:prstGeom prst="rect">
            <a:avLst/>
          </a:prstGeom>
        </p:spPr>
        <p:txBody>
          <a:bodyPr wrap="square">
            <a:spAutoFit/>
          </a:bodyPr>
          <a:lstStyle/>
          <a:p>
            <a:pPr algn="ctr">
              <a:buNone/>
            </a:pPr>
            <a:r>
              <a:rPr lang="ja-JP" altLang="en-US" sz="3600" b="1" dirty="0" smtClean="0">
                <a:latin typeface="HG丸ｺﾞｼｯｸM-PRO" pitchFamily="50" charset="-128"/>
                <a:ea typeface="HG丸ｺﾞｼｯｸM-PRO" pitchFamily="50" charset="-128"/>
              </a:rPr>
              <a:t>生ごみ減量の工夫</a:t>
            </a:r>
            <a:endParaRPr lang="en-US" altLang="ja-JP" sz="3600" b="1" dirty="0" smtClean="0">
              <a:latin typeface="HG丸ｺﾞｼｯｸM-PRO" pitchFamily="50" charset="-128"/>
              <a:ea typeface="HG丸ｺﾞｼｯｸM-PRO" pitchFamily="50" charset="-128"/>
            </a:endParaRPr>
          </a:p>
          <a:p>
            <a:pPr algn="ctr">
              <a:buNone/>
            </a:pPr>
            <a:endParaRPr lang="en-US" altLang="ja-JP" sz="3200" b="1" dirty="0" smtClean="0">
              <a:latin typeface="HG丸ｺﾞｼｯｸM-PRO" pitchFamily="50" charset="-128"/>
              <a:ea typeface="HG丸ｺﾞｼｯｸM-PRO" pitchFamily="50" charset="-128"/>
            </a:endParaRPr>
          </a:p>
          <a:p>
            <a:pPr algn="ctr">
              <a:buNone/>
            </a:pPr>
            <a:r>
              <a:rPr lang="ja-JP" altLang="en-US" sz="2800" b="1" dirty="0" smtClean="0">
                <a:latin typeface="HG丸ｺﾞｼｯｸM-PRO" pitchFamily="50" charset="-128"/>
                <a:ea typeface="HG丸ｺﾞｼｯｸM-PRO" pitchFamily="50" charset="-128"/>
              </a:rPr>
              <a:t>　　</a:t>
            </a:r>
            <a:endParaRPr lang="en-US" altLang="ja-JP" sz="2800" b="1" dirty="0" smtClean="0">
              <a:latin typeface="HG丸ｺﾞｼｯｸM-PRO" pitchFamily="50" charset="-128"/>
              <a:ea typeface="HG丸ｺﾞｼｯｸM-PRO" pitchFamily="50" charset="-128"/>
            </a:endParaRPr>
          </a:p>
        </p:txBody>
      </p:sp>
      <p:sp>
        <p:nvSpPr>
          <p:cNvPr id="7" name="右矢印 6"/>
          <p:cNvSpPr/>
          <p:nvPr/>
        </p:nvSpPr>
        <p:spPr>
          <a:xfrm>
            <a:off x="3923928" y="4797152"/>
            <a:ext cx="3600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0"/>
            <a:ext cx="9144000" cy="6126163"/>
          </a:xfrm>
        </p:spPr>
        <p:txBody>
          <a:bodyPr/>
          <a:lstStyle/>
          <a:p>
            <a:pPr lvl="1">
              <a:lnSpc>
                <a:spcPts val="1400"/>
              </a:lnSpc>
              <a:spcAft>
                <a:spcPts val="600"/>
              </a:spcAft>
              <a:buFontTx/>
              <a:buNone/>
              <a:defRPr/>
            </a:pPr>
            <a:r>
              <a:rPr lang="ja-JP" altLang="en-US" b="1" dirty="0" smtClean="0">
                <a:solidFill>
                  <a:schemeClr val="tx1"/>
                </a:solidFill>
                <a:latin typeface="HG丸ｺﾞｼｯｸM-PRO" pitchFamily="50" charset="-128"/>
                <a:ea typeface="HG丸ｺﾞｼｯｸM-PRO" pitchFamily="50" charset="-128"/>
              </a:rPr>
              <a:t>　</a:t>
            </a:r>
            <a:r>
              <a:rPr lang="ja-JP" altLang="en-US" sz="3600" b="1" dirty="0" smtClean="0">
                <a:solidFill>
                  <a:schemeClr val="tx1"/>
                </a:solidFill>
                <a:latin typeface="HG丸ｺﾞｼｯｸM-PRO" pitchFamily="50" charset="-128"/>
                <a:ea typeface="HG丸ｺﾞｼｯｸM-PRO" pitchFamily="50" charset="-128"/>
              </a:rPr>
              <a:t>　　　　</a:t>
            </a:r>
            <a:endParaRPr lang="en-US" altLang="ja-JP" sz="3600" b="1" dirty="0" smtClean="0">
              <a:solidFill>
                <a:schemeClr val="tx1"/>
              </a:solidFill>
              <a:latin typeface="HG丸ｺﾞｼｯｸM-PRO" pitchFamily="50" charset="-128"/>
              <a:ea typeface="HG丸ｺﾞｼｯｸM-PRO" pitchFamily="50" charset="-128"/>
            </a:endParaRPr>
          </a:p>
          <a:p>
            <a:pPr lvl="1">
              <a:lnSpc>
                <a:spcPts val="1400"/>
              </a:lnSpc>
              <a:spcAft>
                <a:spcPts val="600"/>
              </a:spcAft>
              <a:buFontTx/>
              <a:buNone/>
              <a:defRPr/>
            </a:pPr>
            <a:r>
              <a:rPr lang="en-US" altLang="ja-JP" sz="3600" b="1" dirty="0" smtClean="0">
                <a:solidFill>
                  <a:schemeClr val="tx1"/>
                </a:solidFill>
                <a:latin typeface="HG丸ｺﾞｼｯｸM-PRO" pitchFamily="50" charset="-128"/>
                <a:ea typeface="HG丸ｺﾞｼｯｸM-PRO" pitchFamily="50" charset="-128"/>
              </a:rPr>
              <a:t>           </a:t>
            </a:r>
            <a:r>
              <a:rPr lang="ja-JP" altLang="en-US" sz="3600" b="1" dirty="0" smtClean="0">
                <a:solidFill>
                  <a:schemeClr val="tx1"/>
                </a:solidFill>
                <a:latin typeface="HG丸ｺﾞｼｯｸM-PRO" pitchFamily="50" charset="-128"/>
                <a:ea typeface="HG丸ｺﾞｼｯｸM-PRO" pitchFamily="50" charset="-128"/>
              </a:rPr>
              <a:t>　  水分を減らす</a:t>
            </a:r>
            <a:endParaRPr lang="en-US" altLang="ja-JP" sz="3600" b="1" dirty="0" smtClean="0">
              <a:solidFill>
                <a:schemeClr val="tx1"/>
              </a:solidFill>
              <a:latin typeface="HG丸ｺﾞｼｯｸM-PRO" pitchFamily="50" charset="-128"/>
              <a:ea typeface="HG丸ｺﾞｼｯｸM-PRO" pitchFamily="50" charset="-128"/>
            </a:endParaRPr>
          </a:p>
          <a:p>
            <a:pPr lvl="1">
              <a:lnSpc>
                <a:spcPts val="1400"/>
              </a:lnSpc>
              <a:spcAft>
                <a:spcPts val="600"/>
              </a:spcAft>
              <a:buFontTx/>
              <a:buNone/>
              <a:defRPr/>
            </a:pPr>
            <a:r>
              <a:rPr lang="en-US" altLang="ja-JP" sz="2000" b="1" dirty="0" smtClean="0">
                <a:solidFill>
                  <a:schemeClr val="tx1"/>
                </a:solidFill>
                <a:latin typeface="HG丸ｺﾞｼｯｸM-PRO" pitchFamily="50" charset="-128"/>
                <a:ea typeface="HG丸ｺﾞｼｯｸM-PRO" pitchFamily="50" charset="-128"/>
              </a:rPr>
              <a:t>    </a:t>
            </a:r>
          </a:p>
          <a:p>
            <a:pPr>
              <a:lnSpc>
                <a:spcPts val="400"/>
              </a:lnSpc>
              <a:buFontTx/>
              <a:buNone/>
              <a:defRPr/>
            </a:pPr>
            <a:r>
              <a:rPr lang="ja-JP" altLang="en-US" sz="1800" b="1" dirty="0" smtClean="0">
                <a:solidFill>
                  <a:schemeClr val="tx1"/>
                </a:solidFill>
                <a:latin typeface="HG丸ｺﾞｼｯｸM-PRO" pitchFamily="50" charset="-128"/>
                <a:ea typeface="HG丸ｺﾞｼｯｸM-PRO" pitchFamily="50" charset="-128"/>
              </a:rPr>
              <a:t>　　        </a:t>
            </a:r>
            <a:r>
              <a:rPr lang="ja-JP" altLang="en-US" sz="1600" dirty="0" smtClean="0">
                <a:solidFill>
                  <a:schemeClr val="tx1"/>
                </a:solidFill>
                <a:latin typeface="HG丸ｺﾞｼｯｸM-PRO" pitchFamily="50" charset="-128"/>
                <a:ea typeface="HG丸ｺﾞｼｯｸM-PRO" pitchFamily="50" charset="-128"/>
              </a:rPr>
              <a:t>・</a:t>
            </a:r>
            <a:r>
              <a:rPr lang="ja-JP" altLang="en-US" sz="1600" b="1" dirty="0" smtClean="0">
                <a:solidFill>
                  <a:schemeClr val="tx1"/>
                </a:solidFill>
                <a:latin typeface="HG丸ｺﾞｼｯｸM-PRO" pitchFamily="50" charset="-128"/>
                <a:ea typeface="HG丸ｺﾞｼｯｸM-PRO" pitchFamily="50" charset="-128"/>
              </a:rPr>
              <a:t>家庭生ごみの特徴</a:t>
            </a:r>
            <a:r>
              <a:rPr lang="en-US" altLang="ja-JP" sz="1600" b="1" dirty="0" smtClean="0">
                <a:solidFill>
                  <a:schemeClr val="tx1"/>
                </a:solidFill>
                <a:latin typeface="HG丸ｺﾞｼｯｸM-PRO" pitchFamily="50" charset="-128"/>
                <a:ea typeface="HG丸ｺﾞｼｯｸM-PRO" pitchFamily="50" charset="-128"/>
              </a:rPr>
              <a:t> </a:t>
            </a:r>
            <a:r>
              <a:rPr lang="ja-JP" altLang="en-US" sz="1800" b="1" dirty="0" smtClean="0">
                <a:solidFill>
                  <a:schemeClr val="tx1"/>
                </a:solidFill>
                <a:latin typeface="HG丸ｺﾞｼｯｸM-PRO" pitchFamily="50" charset="-128"/>
                <a:ea typeface="HG丸ｺﾞｼｯｸM-PRO" pitchFamily="50" charset="-128"/>
              </a:rPr>
              <a:t>：</a:t>
            </a:r>
            <a:r>
              <a:rPr lang="en-US" altLang="ja-JP" b="1" dirty="0" smtClean="0">
                <a:solidFill>
                  <a:schemeClr val="tx1"/>
                </a:solidFill>
                <a:latin typeface="HG丸ｺﾞｼｯｸM-PRO" pitchFamily="50" charset="-128"/>
                <a:ea typeface="HG丸ｺﾞｼｯｸM-PRO" pitchFamily="50" charset="-128"/>
              </a:rPr>
              <a:t> </a:t>
            </a:r>
            <a:r>
              <a:rPr lang="ja-JP" altLang="en-US" b="1" dirty="0" smtClean="0">
                <a:solidFill>
                  <a:schemeClr val="tx1"/>
                </a:solidFill>
                <a:latin typeface="+mn-ea"/>
              </a:rPr>
              <a:t>野菜</a:t>
            </a:r>
            <a:r>
              <a:rPr lang="ja-JP" altLang="en-US" b="1" dirty="0" err="1" smtClean="0">
                <a:solidFill>
                  <a:schemeClr val="tx1"/>
                </a:solidFill>
                <a:latin typeface="+mn-ea"/>
              </a:rPr>
              <a:t>くず</a:t>
            </a:r>
            <a:r>
              <a:rPr lang="ja-JP" altLang="en-US" b="1" dirty="0" smtClean="0">
                <a:solidFill>
                  <a:schemeClr val="tx1"/>
                </a:solidFill>
                <a:latin typeface="+mn-ea"/>
              </a:rPr>
              <a:t>・果物の皮が多い</a:t>
            </a:r>
            <a:endParaRPr lang="en-US" altLang="ja-JP" b="1" dirty="0" smtClean="0">
              <a:solidFill>
                <a:schemeClr val="tx1"/>
              </a:solidFill>
              <a:latin typeface="HG丸ｺﾞｼｯｸM-PRO" pitchFamily="50" charset="-128"/>
              <a:ea typeface="HG丸ｺﾞｼｯｸM-PRO" pitchFamily="50" charset="-128"/>
            </a:endParaRPr>
          </a:p>
          <a:p>
            <a:pPr>
              <a:lnSpc>
                <a:spcPts val="400"/>
              </a:lnSpc>
              <a:buFontTx/>
              <a:buNone/>
              <a:defRPr/>
            </a:pPr>
            <a:endParaRPr lang="en-US" altLang="ja-JP" sz="1800" b="1" dirty="0" smtClean="0">
              <a:solidFill>
                <a:schemeClr val="tx1"/>
              </a:solidFill>
              <a:latin typeface="HG丸ｺﾞｼｯｸM-PRO" pitchFamily="50" charset="-128"/>
              <a:ea typeface="HG丸ｺﾞｼｯｸM-PRO" pitchFamily="50" charset="-128"/>
            </a:endParaRPr>
          </a:p>
          <a:p>
            <a:pPr>
              <a:lnSpc>
                <a:spcPts val="400"/>
              </a:lnSpc>
              <a:buFontTx/>
              <a:buNone/>
              <a:defRPr/>
            </a:pPr>
            <a:r>
              <a:rPr lang="ja-JP" altLang="en-US" sz="1800" b="1" dirty="0" smtClean="0">
                <a:solidFill>
                  <a:schemeClr val="tx1"/>
                </a:solidFill>
                <a:latin typeface="HG丸ｺﾞｼｯｸM-PRO" pitchFamily="50" charset="-128"/>
                <a:ea typeface="HG丸ｺﾞｼｯｸM-PRO" pitchFamily="50" charset="-128"/>
              </a:rPr>
              <a:t>　　        </a:t>
            </a:r>
            <a:r>
              <a:rPr lang="ja-JP" altLang="en-US" sz="1600" b="1" dirty="0" smtClean="0">
                <a:solidFill>
                  <a:schemeClr val="tx1"/>
                </a:solidFill>
                <a:latin typeface="HG丸ｺﾞｼｯｸM-PRO" pitchFamily="50" charset="-128"/>
                <a:ea typeface="HG丸ｺﾞｼｯｸM-PRO" pitchFamily="50" charset="-128"/>
              </a:rPr>
              <a:t>・生活習慣：生ごみを三角コーナーや排水溝の深い受け皿にためる</a:t>
            </a:r>
            <a:endParaRPr lang="en-US" altLang="ja-JP" sz="1600" b="1" dirty="0" smtClean="0">
              <a:solidFill>
                <a:schemeClr val="tx1"/>
              </a:solidFill>
              <a:latin typeface="HG丸ｺﾞｼｯｸM-PRO" pitchFamily="50" charset="-128"/>
              <a:ea typeface="HG丸ｺﾞｼｯｸM-PRO" pitchFamily="50" charset="-128"/>
            </a:endParaRPr>
          </a:p>
          <a:p>
            <a:pPr>
              <a:buNone/>
            </a:pPr>
            <a:endParaRPr kumimoji="1" lang="en-US" altLang="ja-JP" dirty="0" smtClean="0"/>
          </a:p>
        </p:txBody>
      </p:sp>
      <p:sp>
        <p:nvSpPr>
          <p:cNvPr id="3" name="スライド番号プレースホルダ 2"/>
          <p:cNvSpPr>
            <a:spLocks noGrp="1"/>
          </p:cNvSpPr>
          <p:nvPr>
            <p:ph type="sldNum" sz="quarter" idx="12"/>
          </p:nvPr>
        </p:nvSpPr>
        <p:spPr/>
        <p:txBody>
          <a:bodyPr/>
          <a:lstStyle/>
          <a:p>
            <a:pPr>
              <a:defRPr/>
            </a:pPr>
            <a:fld id="{6D274757-CA07-428A-8498-D2A8DED8004B}" type="slidenum">
              <a:rPr lang="en-US" altLang="ja-JP" sz="2000" b="1" smtClean="0">
                <a:solidFill>
                  <a:schemeClr val="bg1"/>
                </a:solidFill>
              </a:rPr>
              <a:pPr>
                <a:defRPr/>
              </a:pPr>
              <a:t>6</a:t>
            </a:fld>
            <a:endParaRPr lang="en-US" altLang="ja-JP" sz="2000" b="1" dirty="0">
              <a:solidFill>
                <a:schemeClr val="bg1"/>
              </a:solidFill>
            </a:endParaRPr>
          </a:p>
        </p:txBody>
      </p:sp>
      <p:sp>
        <p:nvSpPr>
          <p:cNvPr id="6" name="角丸四角形 5"/>
          <p:cNvSpPr/>
          <p:nvPr/>
        </p:nvSpPr>
        <p:spPr>
          <a:xfrm>
            <a:off x="467544" y="1700808"/>
            <a:ext cx="8208912" cy="3672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395536" y="1628800"/>
            <a:ext cx="8352928" cy="3686650"/>
          </a:xfrm>
          <a:prstGeom prst="rect">
            <a:avLst/>
          </a:prstGeom>
        </p:spPr>
        <p:txBody>
          <a:bodyPr wrap="square">
            <a:spAutoFit/>
          </a:bodyPr>
          <a:lstStyle/>
          <a:p>
            <a:pPr>
              <a:lnSpc>
                <a:spcPts val="1500"/>
              </a:lnSpc>
              <a:buFontTx/>
              <a:buNone/>
              <a:defRPr/>
            </a:pPr>
            <a:r>
              <a:rPr lang="ja-JP" altLang="en-US" dirty="0" smtClean="0">
                <a:latin typeface="HG丸ｺﾞｼｯｸM-PRO" pitchFamily="50" charset="-128"/>
                <a:ea typeface="HG丸ｺﾞｼｯｸM-PRO" pitchFamily="50" charset="-128"/>
              </a:rPr>
              <a:t>　</a:t>
            </a:r>
            <a:endParaRPr lang="en-US" altLang="ja-JP" dirty="0" smtClean="0">
              <a:latin typeface="HG丸ｺﾞｼｯｸM-PRO" pitchFamily="50" charset="-128"/>
              <a:ea typeface="HG丸ｺﾞｼｯｸM-PRO" pitchFamily="50" charset="-128"/>
            </a:endParaRPr>
          </a:p>
          <a:p>
            <a:pPr>
              <a:lnSpc>
                <a:spcPts val="1500"/>
              </a:lnSpc>
              <a:buFontTx/>
              <a:buNone/>
              <a:defRPr/>
            </a:pPr>
            <a:endParaRPr lang="en-US" altLang="ja-JP" b="1" dirty="0" smtClean="0">
              <a:latin typeface="HG丸ｺﾞｼｯｸM-PRO" pitchFamily="50" charset="-128"/>
              <a:ea typeface="HG丸ｺﾞｼｯｸM-PRO" pitchFamily="50" charset="-128"/>
            </a:endParaRPr>
          </a:p>
          <a:p>
            <a:pPr>
              <a:lnSpc>
                <a:spcPts val="1500"/>
              </a:lnSpc>
              <a:buFontTx/>
              <a:buNone/>
              <a:defRPr/>
            </a:pPr>
            <a:r>
              <a:rPr lang="ja-JP" altLang="en-US" b="1" dirty="0" smtClean="0">
                <a:latin typeface="HG丸ｺﾞｼｯｸM-PRO" pitchFamily="50" charset="-128"/>
                <a:ea typeface="HG丸ｺﾞｼｯｸM-PRO" pitchFamily="50" charset="-128"/>
              </a:rPr>
              <a:t>　　　　　　　　 生ごみは</a:t>
            </a:r>
            <a:r>
              <a:rPr lang="ja-JP" altLang="en-US" sz="3200" b="1" dirty="0" smtClean="0">
                <a:solidFill>
                  <a:srgbClr val="FF0000"/>
                </a:solidFill>
                <a:latin typeface="HG丸ｺﾞｼｯｸM-PRO" pitchFamily="50" charset="-128"/>
                <a:ea typeface="HG丸ｺﾞｼｯｸM-PRO" pitchFamily="50" charset="-128"/>
              </a:rPr>
              <a:t>水に濡らさない</a:t>
            </a:r>
            <a:endParaRPr lang="en-US" altLang="ja-JP" sz="3200" b="1" dirty="0" smtClean="0">
              <a:solidFill>
                <a:srgbClr val="FF0000"/>
              </a:solidFill>
              <a:latin typeface="HG丸ｺﾞｼｯｸM-PRO" pitchFamily="50" charset="-128"/>
              <a:ea typeface="HG丸ｺﾞｼｯｸM-PRO" pitchFamily="50" charset="-128"/>
            </a:endParaRPr>
          </a:p>
          <a:p>
            <a:pPr>
              <a:lnSpc>
                <a:spcPct val="90000"/>
              </a:lnSpc>
              <a:spcBef>
                <a:spcPts val="600"/>
              </a:spcBef>
              <a:buNone/>
            </a:pPr>
            <a:r>
              <a:rPr lang="ja-JP" altLang="en-US" b="1" dirty="0" smtClean="0">
                <a:solidFill>
                  <a:srgbClr val="00B050"/>
                </a:solidFill>
                <a:latin typeface="HG丸ｺﾞｼｯｸM-PRO" pitchFamily="50" charset="-128"/>
                <a:ea typeface="HG丸ｺﾞｼｯｸM-PRO" pitchFamily="50" charset="-128"/>
              </a:rPr>
              <a:t>　　 </a:t>
            </a:r>
            <a:endParaRPr lang="en-US" altLang="ja-JP" b="1" dirty="0" smtClean="0">
              <a:solidFill>
                <a:srgbClr val="00B050"/>
              </a:solidFill>
              <a:latin typeface="HG丸ｺﾞｼｯｸM-PRO" pitchFamily="50" charset="-128"/>
              <a:ea typeface="HG丸ｺﾞｼｯｸM-PRO" pitchFamily="50" charset="-128"/>
            </a:endParaRPr>
          </a:p>
          <a:p>
            <a:pPr>
              <a:lnSpc>
                <a:spcPct val="90000"/>
              </a:lnSpc>
              <a:spcBef>
                <a:spcPts val="600"/>
              </a:spcBef>
              <a:buNone/>
            </a:pPr>
            <a:r>
              <a:rPr lang="ja-JP" altLang="en-US" b="1" dirty="0" smtClean="0">
                <a:latin typeface="HG丸ｺﾞｼｯｸM-PRO" pitchFamily="50" charset="-128"/>
                <a:ea typeface="HG丸ｺﾞｼｯｸM-PRO" pitchFamily="50" charset="-128"/>
              </a:rPr>
              <a:t>　 </a:t>
            </a:r>
            <a:r>
              <a:rPr lang="ja-JP" altLang="en-US" sz="2000" b="1" dirty="0" smtClean="0">
                <a:latin typeface="+mn-ea"/>
              </a:rPr>
              <a:t>・流し</a:t>
            </a:r>
            <a:r>
              <a:rPr lang="en-US" altLang="ja-JP" sz="2000" b="1" dirty="0" smtClean="0">
                <a:latin typeface="+mn-ea"/>
              </a:rPr>
              <a:t>(</a:t>
            </a:r>
            <a:r>
              <a:rPr lang="ja-JP" altLang="en-US" sz="2000" b="1" dirty="0" smtClean="0">
                <a:latin typeface="+mn-ea"/>
              </a:rPr>
              <a:t>シンク</a:t>
            </a:r>
            <a:r>
              <a:rPr lang="en-US" altLang="ja-JP" sz="2000" b="1" dirty="0" smtClean="0">
                <a:latin typeface="+mn-ea"/>
              </a:rPr>
              <a:t>)</a:t>
            </a:r>
            <a:r>
              <a:rPr lang="ja-JP" altLang="en-US" sz="2000" b="1" dirty="0" smtClean="0">
                <a:latin typeface="+mn-ea"/>
              </a:rPr>
              <a:t>の中に生ごみを落とさない。排水溝には浅い受け皿を使う</a:t>
            </a:r>
            <a:endParaRPr lang="en-US" altLang="ja-JP" sz="2000" b="1" dirty="0" smtClean="0">
              <a:latin typeface="+mn-ea"/>
            </a:endParaRPr>
          </a:p>
          <a:p>
            <a:pPr>
              <a:lnSpc>
                <a:spcPct val="90000"/>
              </a:lnSpc>
              <a:spcBef>
                <a:spcPts val="600"/>
              </a:spcBef>
              <a:buNone/>
            </a:pPr>
            <a:r>
              <a:rPr lang="ja-JP" altLang="en-US" b="1" dirty="0" smtClean="0">
                <a:latin typeface="+mn-ea"/>
              </a:rPr>
              <a:t>　　</a:t>
            </a:r>
            <a:r>
              <a:rPr lang="ja-JP" altLang="en-US" sz="2000" b="1" dirty="0" smtClean="0">
                <a:latin typeface="+mn-ea"/>
              </a:rPr>
              <a:t>・深い受け皿や三角コーナーは水道水が当たらぬよう 流し台の上に </a:t>
            </a:r>
            <a:r>
              <a:rPr lang="en-US" altLang="ja-JP" sz="2000" b="1" dirty="0" smtClean="0">
                <a:latin typeface="+mn-ea"/>
              </a:rPr>
              <a:t> </a:t>
            </a:r>
          </a:p>
          <a:p>
            <a:pPr>
              <a:lnSpc>
                <a:spcPct val="90000"/>
              </a:lnSpc>
              <a:spcBef>
                <a:spcPts val="600"/>
              </a:spcBef>
              <a:buNone/>
            </a:pPr>
            <a:r>
              <a:rPr lang="en-US" altLang="ja-JP" b="1" dirty="0" smtClean="0">
                <a:latin typeface="+mn-ea"/>
              </a:rPr>
              <a:t>      </a:t>
            </a:r>
            <a:r>
              <a:rPr lang="ja-JP" altLang="en-US" b="1" dirty="0" smtClean="0">
                <a:latin typeface="+mn-ea"/>
              </a:rPr>
              <a:t>上げ、生ごみの仮置き用に使う</a:t>
            </a:r>
            <a:endParaRPr lang="en-US" altLang="ja-JP" b="1" dirty="0" smtClean="0">
              <a:latin typeface="+mn-ea"/>
            </a:endParaRPr>
          </a:p>
          <a:p>
            <a:pPr>
              <a:lnSpc>
                <a:spcPct val="90000"/>
              </a:lnSpc>
              <a:spcBef>
                <a:spcPts val="600"/>
              </a:spcBef>
              <a:buNone/>
            </a:pPr>
            <a:r>
              <a:rPr lang="ja-JP" altLang="en-US" b="1" dirty="0" smtClean="0">
                <a:latin typeface="+mn-ea"/>
              </a:rPr>
              <a:t>　　</a:t>
            </a:r>
            <a:r>
              <a:rPr lang="ja-JP" altLang="en-US" sz="2000" b="1" dirty="0" smtClean="0">
                <a:latin typeface="+mn-ea"/>
              </a:rPr>
              <a:t>・野菜は使う部分だけ洗う</a:t>
            </a:r>
            <a:endParaRPr lang="en-US" altLang="ja-JP" sz="2000" b="1" dirty="0" smtClean="0">
              <a:latin typeface="+mn-ea"/>
            </a:endParaRPr>
          </a:p>
          <a:p>
            <a:pPr>
              <a:lnSpc>
                <a:spcPct val="90000"/>
              </a:lnSpc>
              <a:spcBef>
                <a:spcPts val="600"/>
              </a:spcBef>
              <a:buNone/>
            </a:pPr>
            <a:r>
              <a:rPr lang="ja-JP" altLang="en-US" sz="2000" b="1" dirty="0" smtClean="0">
                <a:latin typeface="+mn-ea"/>
              </a:rPr>
              <a:t>　　・お茶が</a:t>
            </a:r>
            <a:r>
              <a:rPr lang="ja-JP" altLang="en-US" sz="2000" b="1" dirty="0" err="1" smtClean="0">
                <a:latin typeface="+mn-ea"/>
              </a:rPr>
              <a:t>らや</a:t>
            </a:r>
            <a:r>
              <a:rPr lang="ja-JP" altLang="en-US" sz="2000" b="1" dirty="0" smtClean="0">
                <a:latin typeface="+mn-ea"/>
              </a:rPr>
              <a:t>浅い受け皿の細かいく</a:t>
            </a:r>
            <a:r>
              <a:rPr lang="ja-JP" altLang="en-US" sz="2000" b="1" dirty="0" err="1" smtClean="0">
                <a:latin typeface="+mn-ea"/>
              </a:rPr>
              <a:t>ずなどー</a:t>
            </a:r>
            <a:r>
              <a:rPr lang="ja-JP" altLang="en-US" sz="2000" b="1" dirty="0" smtClean="0">
                <a:latin typeface="+mn-ea"/>
              </a:rPr>
              <a:t>しっかり水切り</a:t>
            </a:r>
            <a:endParaRPr lang="en-US" altLang="ja-JP" sz="2000" b="1" dirty="0" smtClean="0">
              <a:latin typeface="+mn-ea"/>
            </a:endParaRPr>
          </a:p>
          <a:p>
            <a:pPr>
              <a:spcBef>
                <a:spcPts val="600"/>
              </a:spcBef>
              <a:buNone/>
            </a:pPr>
            <a:r>
              <a:rPr lang="ja-JP" altLang="en-US" sz="2000" b="1" dirty="0" smtClean="0">
                <a:latin typeface="+mn-ea"/>
              </a:rPr>
              <a:t>　　　 　</a:t>
            </a:r>
            <a:r>
              <a:rPr lang="en-US" altLang="ja-JP" sz="2000" b="1" dirty="0" smtClean="0">
                <a:latin typeface="+mn-ea"/>
              </a:rPr>
              <a:t>※</a:t>
            </a:r>
            <a:r>
              <a:rPr lang="ja-JP" altLang="en-US" sz="2000" b="1" dirty="0" smtClean="0">
                <a:latin typeface="+mn-ea"/>
              </a:rPr>
              <a:t>　調理する食材も水分を飛ばす、時間がない時はふき取る</a:t>
            </a:r>
            <a:endParaRPr lang="en-US" altLang="ja-JP" sz="2000" b="1" dirty="0" smtClean="0">
              <a:latin typeface="+mn-ea"/>
            </a:endParaRPr>
          </a:p>
          <a:p>
            <a:pPr>
              <a:lnSpc>
                <a:spcPts val="1600"/>
              </a:lnSpc>
              <a:spcBef>
                <a:spcPts val="600"/>
              </a:spcBef>
              <a:buNone/>
            </a:pPr>
            <a:r>
              <a:rPr lang="ja-JP" altLang="en-US" sz="2000" b="1" dirty="0" smtClean="0">
                <a:latin typeface="+mn-ea"/>
              </a:rPr>
              <a:t>　　・風通しの良いところで保管</a:t>
            </a:r>
            <a:r>
              <a:rPr lang="ja-JP" altLang="en-US" sz="2000" b="1" dirty="0" err="1" smtClean="0">
                <a:latin typeface="+mn-ea"/>
              </a:rPr>
              <a:t>ー</a:t>
            </a:r>
            <a:r>
              <a:rPr lang="ja-JP" altLang="en-US" sz="2000" b="1" dirty="0" smtClean="0">
                <a:solidFill>
                  <a:srgbClr val="FF0000"/>
                </a:solidFill>
                <a:latin typeface="+mn-ea"/>
              </a:rPr>
              <a:t>　</a:t>
            </a:r>
            <a:r>
              <a:rPr lang="ja-JP" altLang="en-US" sz="2000" b="1" dirty="0" smtClean="0">
                <a:latin typeface="+mn-ea"/>
              </a:rPr>
              <a:t>自然エネルギー：自然の風</a:t>
            </a:r>
            <a:r>
              <a:rPr lang="ja-JP" altLang="en-US" sz="2000" b="1" dirty="0" smtClean="0">
                <a:solidFill>
                  <a:srgbClr val="FF0000"/>
                </a:solidFill>
                <a:latin typeface="+mn-ea"/>
              </a:rPr>
              <a:t>　</a:t>
            </a:r>
            <a:r>
              <a:rPr lang="ja-JP" altLang="en-US" sz="2000" b="1" dirty="0" smtClean="0">
                <a:latin typeface="+mn-ea"/>
              </a:rPr>
              <a:t>天日干し　　</a:t>
            </a:r>
            <a:endParaRPr lang="en-US" altLang="ja-JP" sz="2000" b="1" dirty="0" smtClean="0">
              <a:latin typeface="+mn-ea"/>
            </a:endParaRPr>
          </a:p>
          <a:p>
            <a:pPr>
              <a:lnSpc>
                <a:spcPts val="1600"/>
              </a:lnSpc>
              <a:spcBef>
                <a:spcPts val="600"/>
              </a:spcBef>
              <a:buNone/>
            </a:pPr>
            <a:r>
              <a:rPr lang="ja-JP" altLang="en-US" sz="2000" b="1" dirty="0" smtClean="0">
                <a:solidFill>
                  <a:srgbClr val="FF0000"/>
                </a:solidFill>
                <a:latin typeface="+mn-ea"/>
              </a:rPr>
              <a:t>　　　　　　　　　　　　　　　　　　　　　　</a:t>
            </a:r>
            <a:r>
              <a:rPr lang="ja-JP" altLang="en-US" sz="2000" b="1" dirty="0" smtClean="0">
                <a:solidFill>
                  <a:srgbClr val="FF0000"/>
                </a:solidFill>
                <a:latin typeface="HG丸ｺﾞｼｯｸM-PRO" pitchFamily="50" charset="-128"/>
                <a:ea typeface="HG丸ｺﾞｼｯｸM-PRO" pitchFamily="50" charset="-128"/>
              </a:rPr>
              <a:t>エアコン室外機の風を利用</a:t>
            </a:r>
            <a:endParaRPr lang="en-US" altLang="ja-JP" sz="2000" b="1" dirty="0" smtClean="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0"/>
            <a:ext cx="9144000" cy="6126163"/>
          </a:xfrm>
        </p:spPr>
        <p:txBody>
          <a:bodyPr/>
          <a:lstStyle/>
          <a:p>
            <a:pPr algn="ctr">
              <a:buNone/>
            </a:pPr>
            <a:r>
              <a:rPr kumimoji="1" lang="ja-JP" altLang="en-US" dirty="0" smtClean="0"/>
              <a:t>　　　</a:t>
            </a:r>
            <a:r>
              <a:rPr kumimoji="1" lang="ja-JP" altLang="en-US" sz="2800" dirty="0" smtClean="0"/>
              <a:t>　</a:t>
            </a:r>
            <a:endParaRPr kumimoji="1" lang="en-US" altLang="ja-JP" sz="2800" dirty="0" smtClean="0"/>
          </a:p>
          <a:p>
            <a:pPr algn="ctr">
              <a:lnSpc>
                <a:spcPts val="2500"/>
              </a:lnSpc>
              <a:buNone/>
            </a:pPr>
            <a:r>
              <a:rPr kumimoji="1" lang="ja-JP" altLang="en-US" sz="1800" b="1" dirty="0" smtClean="0">
                <a:latin typeface="HG丸ｺﾞｼｯｸM-PRO" pitchFamily="50" charset="-128"/>
                <a:ea typeface="HG丸ｺﾞｼｯｸM-PRO" pitchFamily="50" charset="-128"/>
              </a:rPr>
              <a:t>生ごみの</a:t>
            </a:r>
            <a:r>
              <a:rPr lang="ja-JP" altLang="en-US" sz="3200" b="1" dirty="0" smtClean="0">
                <a:latin typeface="HG丸ｺﾞｼｯｸM-PRO" pitchFamily="50" charset="-128"/>
                <a:ea typeface="HG丸ｺﾞｼｯｸM-PRO" pitchFamily="50" charset="-128"/>
              </a:rPr>
              <a:t>含水率</a:t>
            </a:r>
            <a:r>
              <a:rPr kumimoji="1" lang="ja-JP" altLang="en-US" sz="3200" b="1" dirty="0" smtClean="0">
                <a:latin typeface="HG丸ｺﾞｼｯｸM-PRO" pitchFamily="50" charset="-128"/>
                <a:ea typeface="HG丸ｺﾞｼｯｸM-PRO" pitchFamily="50" charset="-128"/>
              </a:rPr>
              <a:t>は</a:t>
            </a:r>
            <a:r>
              <a:rPr kumimoji="1" lang="en-US" altLang="ja-JP" sz="3200" b="1" dirty="0" smtClean="0">
                <a:latin typeface="HG丸ｺﾞｼｯｸM-PRO" pitchFamily="50" charset="-128"/>
                <a:ea typeface="HG丸ｺﾞｼｯｸM-PRO" pitchFamily="50" charset="-128"/>
              </a:rPr>
              <a:t>60</a:t>
            </a:r>
            <a:r>
              <a:rPr kumimoji="1" lang="ja-JP" altLang="en-US" sz="3200" b="1" dirty="0" smtClean="0">
                <a:latin typeface="HG丸ｺﾞｼｯｸM-PRO" pitchFamily="50" charset="-128"/>
                <a:ea typeface="HG丸ｺﾞｼｯｸM-PRO" pitchFamily="50" charset="-128"/>
              </a:rPr>
              <a:t>％</a:t>
            </a:r>
            <a:r>
              <a:rPr kumimoji="1" lang="ja-JP" altLang="en-US" b="1" dirty="0" smtClean="0">
                <a:latin typeface="HG丸ｺﾞｼｯｸM-PRO" pitchFamily="50" charset="-128"/>
                <a:ea typeface="HG丸ｺﾞｼｯｸM-PRO" pitchFamily="50" charset="-128"/>
              </a:rPr>
              <a:t>程度</a:t>
            </a:r>
            <a:r>
              <a:rPr kumimoji="1" lang="ja-JP" altLang="en-US" sz="1800" b="1" dirty="0" smtClean="0">
                <a:latin typeface="HG丸ｺﾞｼｯｸM-PRO" pitchFamily="50" charset="-128"/>
                <a:ea typeface="HG丸ｺﾞｼｯｸM-PRO" pitchFamily="50" charset="-128"/>
              </a:rPr>
              <a:t>が</a:t>
            </a:r>
            <a:r>
              <a:rPr lang="ja-JP" altLang="en-US" sz="1800" b="1" dirty="0" smtClean="0">
                <a:latin typeface="HG丸ｺﾞｼｯｸM-PRO" pitchFamily="50" charset="-128"/>
                <a:ea typeface="HG丸ｺﾞｼｯｸM-PRO" pitchFamily="50" charset="-128"/>
              </a:rPr>
              <a:t>よい</a:t>
            </a:r>
            <a:endParaRPr kumimoji="1" lang="en-US" altLang="ja-JP" sz="1800" b="1" dirty="0" smtClean="0">
              <a:latin typeface="HG丸ｺﾞｼｯｸM-PRO" pitchFamily="50" charset="-128"/>
              <a:ea typeface="HG丸ｺﾞｼｯｸM-PRO" pitchFamily="50" charset="-128"/>
            </a:endParaRPr>
          </a:p>
          <a:p>
            <a:pPr algn="ctr">
              <a:lnSpc>
                <a:spcPts val="2500"/>
              </a:lnSpc>
              <a:buNone/>
            </a:pPr>
            <a:endParaRPr lang="en-US" altLang="ja-JP" sz="2800" b="1" dirty="0" smtClean="0">
              <a:latin typeface="HG丸ｺﾞｼｯｸM-PRO" pitchFamily="50" charset="-128"/>
              <a:ea typeface="HG丸ｺﾞｼｯｸM-PRO" pitchFamily="50" charset="-128"/>
            </a:endParaRPr>
          </a:p>
          <a:p>
            <a:pPr algn="just">
              <a:lnSpc>
                <a:spcPts val="2500"/>
              </a:lnSpc>
              <a:buNone/>
            </a:pPr>
            <a:r>
              <a:rPr lang="ja-JP" altLang="en-US" b="1" dirty="0" smtClean="0"/>
              <a:t> </a:t>
            </a:r>
            <a:r>
              <a:rPr lang="en-US" altLang="ja-JP" b="1" dirty="0" smtClean="0"/>
              <a:t> </a:t>
            </a:r>
            <a:r>
              <a:rPr lang="ja-JP" altLang="en-US" b="1" dirty="0" smtClean="0">
                <a:latin typeface="HG丸ｺﾞｼｯｸM-PRO" pitchFamily="50" charset="-128"/>
                <a:ea typeface="HG丸ｺﾞｼｯｸM-PRO" pitchFamily="50" charset="-128"/>
              </a:rPr>
              <a:t>・</a:t>
            </a:r>
            <a:r>
              <a:rPr lang="ja-JP" altLang="en-US" b="1" dirty="0" err="1" smtClean="0">
                <a:latin typeface="HG丸ｺﾞｼｯｸM-PRO" pitchFamily="50" charset="-128"/>
                <a:ea typeface="HG丸ｺﾞｼｯｸM-PRO" pitchFamily="50" charset="-128"/>
              </a:rPr>
              <a:t>たい</a:t>
            </a:r>
            <a:r>
              <a:rPr lang="ja-JP" altLang="en-US" b="1" dirty="0" smtClean="0">
                <a:latin typeface="HG丸ｺﾞｼｯｸM-PRO" pitchFamily="50" charset="-128"/>
                <a:ea typeface="HG丸ｺﾞｼｯｸM-PRO" pitchFamily="50" charset="-128"/>
              </a:rPr>
              <a:t>肥化の場合</a:t>
            </a:r>
            <a:endParaRPr lang="en-US" altLang="ja-JP" b="1" dirty="0" smtClean="0">
              <a:latin typeface="HG丸ｺﾞｼｯｸM-PRO" pitchFamily="50" charset="-128"/>
              <a:ea typeface="HG丸ｺﾞｼｯｸM-PRO" pitchFamily="50" charset="-128"/>
            </a:endParaRPr>
          </a:p>
          <a:p>
            <a:pPr algn="just">
              <a:lnSpc>
                <a:spcPts val="2000"/>
              </a:lnSpc>
              <a:buNone/>
            </a:pPr>
            <a:r>
              <a:rPr lang="ja-JP" altLang="en-US" b="1" dirty="0" smtClean="0"/>
              <a:t>　　　</a:t>
            </a:r>
            <a:r>
              <a:rPr lang="ja-JP" altLang="en-US" b="1" dirty="0" err="1" smtClean="0"/>
              <a:t>たい</a:t>
            </a:r>
            <a:r>
              <a:rPr lang="ja-JP" altLang="en-US" b="1" dirty="0" smtClean="0"/>
              <a:t>肥づくりの主役は</a:t>
            </a:r>
            <a:r>
              <a:rPr lang="ja-JP" altLang="en-US" sz="2400" b="1" dirty="0" smtClean="0"/>
              <a:t>好気性微生物</a:t>
            </a:r>
            <a:endParaRPr lang="en-US" altLang="ja-JP" sz="2400" b="1" dirty="0" smtClean="0"/>
          </a:p>
          <a:p>
            <a:pPr algn="just">
              <a:lnSpc>
                <a:spcPts val="2000"/>
              </a:lnSpc>
              <a:buNone/>
            </a:pPr>
            <a:r>
              <a:rPr lang="ja-JP" altLang="en-US" b="1" dirty="0" smtClean="0"/>
              <a:t>　　  </a:t>
            </a:r>
            <a:r>
              <a:rPr lang="ja-JP" altLang="en-US" b="1" u="sng" dirty="0" smtClean="0"/>
              <a:t>好気性微生物は、</a:t>
            </a:r>
            <a:r>
              <a:rPr lang="ja-JP" altLang="en-US" b="1" u="sng" dirty="0" smtClean="0">
                <a:solidFill>
                  <a:srgbClr val="FF0000"/>
                </a:solidFill>
              </a:rPr>
              <a:t>含水率が</a:t>
            </a:r>
            <a:r>
              <a:rPr lang="en-US" altLang="ja-JP" sz="3200" b="1" u="sng" dirty="0" smtClean="0">
                <a:solidFill>
                  <a:srgbClr val="FF0000"/>
                </a:solidFill>
              </a:rPr>
              <a:t>55</a:t>
            </a:r>
            <a:r>
              <a:rPr lang="ja-JP" altLang="en-US" sz="3200" b="1" u="sng" dirty="0" smtClean="0">
                <a:solidFill>
                  <a:srgbClr val="FF0000"/>
                </a:solidFill>
              </a:rPr>
              <a:t>～</a:t>
            </a:r>
            <a:r>
              <a:rPr lang="en-US" altLang="ja-JP" sz="3200" b="1" u="sng" dirty="0" smtClean="0">
                <a:solidFill>
                  <a:srgbClr val="FF0000"/>
                </a:solidFill>
              </a:rPr>
              <a:t>60</a:t>
            </a:r>
            <a:r>
              <a:rPr lang="ja-JP" altLang="en-US" sz="3200" b="1" u="sng" dirty="0" smtClean="0">
                <a:solidFill>
                  <a:srgbClr val="FF0000"/>
                </a:solidFill>
              </a:rPr>
              <a:t>％</a:t>
            </a:r>
            <a:r>
              <a:rPr lang="ja-JP" altLang="en-US" b="1" u="sng" dirty="0" smtClean="0">
                <a:solidFill>
                  <a:srgbClr val="FF0000"/>
                </a:solidFill>
              </a:rPr>
              <a:t>程度で</a:t>
            </a:r>
            <a:endParaRPr lang="en-US" altLang="ja-JP" b="1" u="sng" dirty="0" smtClean="0">
              <a:solidFill>
                <a:srgbClr val="FF0000"/>
              </a:solidFill>
            </a:endParaRPr>
          </a:p>
          <a:p>
            <a:pPr algn="just">
              <a:lnSpc>
                <a:spcPts val="1500"/>
              </a:lnSpc>
              <a:buNone/>
            </a:pPr>
            <a:r>
              <a:rPr lang="en-US" altLang="ja-JP" b="1" dirty="0" smtClean="0">
                <a:latin typeface="+mn-ea"/>
              </a:rPr>
              <a:t>      </a:t>
            </a:r>
            <a:r>
              <a:rPr lang="ja-JP" altLang="en-US" b="1" u="sng" dirty="0" smtClean="0">
                <a:latin typeface="+mn-ea"/>
              </a:rPr>
              <a:t>酸素が十分供給されているときだけ活発に活動する</a:t>
            </a:r>
            <a:endParaRPr lang="en-US" altLang="ja-JP" b="1" u="sng" dirty="0" smtClean="0">
              <a:latin typeface="+mn-ea"/>
            </a:endParaRPr>
          </a:p>
          <a:p>
            <a:pPr algn="just">
              <a:lnSpc>
                <a:spcPts val="1500"/>
              </a:lnSpc>
              <a:buNone/>
            </a:pPr>
            <a:endParaRPr lang="en-US" altLang="ja-JP" b="1" u="sng" dirty="0" smtClean="0"/>
          </a:p>
          <a:p>
            <a:pPr>
              <a:lnSpc>
                <a:spcPts val="1500"/>
              </a:lnSpc>
              <a:buNone/>
            </a:pPr>
            <a:endParaRPr lang="en-US" altLang="ja-JP" b="1" dirty="0" smtClean="0"/>
          </a:p>
          <a:p>
            <a:pPr>
              <a:lnSpc>
                <a:spcPts val="1500"/>
              </a:lnSpc>
              <a:buNone/>
            </a:pPr>
            <a:r>
              <a:rPr lang="ja-JP" altLang="en-US" b="1" dirty="0" smtClean="0"/>
              <a:t>  </a:t>
            </a:r>
            <a:r>
              <a:rPr lang="ja-JP" altLang="en-US" b="1" dirty="0" smtClean="0">
                <a:latin typeface="HG丸ｺﾞｼｯｸM-PRO" pitchFamily="50" charset="-128"/>
                <a:ea typeface="HG丸ｺﾞｼｯｸM-PRO" pitchFamily="50" charset="-128"/>
              </a:rPr>
              <a:t>・焼却の場合　</a:t>
            </a:r>
            <a:r>
              <a:rPr lang="ja-JP" altLang="en-US" b="1" dirty="0" smtClean="0"/>
              <a:t>　</a:t>
            </a:r>
            <a:r>
              <a:rPr lang="ja-JP" altLang="en-US" b="1" u="sng" dirty="0" smtClean="0">
                <a:solidFill>
                  <a:srgbClr val="FF0000"/>
                </a:solidFill>
                <a:latin typeface="+mn-ea"/>
              </a:rPr>
              <a:t>自燃領域は</a:t>
            </a:r>
            <a:r>
              <a:rPr lang="ja-JP" altLang="en-US" sz="1800" b="1" u="sng" dirty="0" smtClean="0">
                <a:solidFill>
                  <a:srgbClr val="FF0000"/>
                </a:solidFill>
                <a:latin typeface="+mn-ea"/>
              </a:rPr>
              <a:t>含水率 </a:t>
            </a:r>
            <a:r>
              <a:rPr lang="en-US" altLang="ja-JP" sz="3200" b="1" u="sng" dirty="0" smtClean="0">
                <a:solidFill>
                  <a:srgbClr val="FF0000"/>
                </a:solidFill>
              </a:rPr>
              <a:t>60</a:t>
            </a:r>
            <a:r>
              <a:rPr lang="ja-JP" altLang="en-US" sz="3200" b="1" u="sng" dirty="0" smtClean="0">
                <a:solidFill>
                  <a:srgbClr val="FF0000"/>
                </a:solidFill>
              </a:rPr>
              <a:t>％</a:t>
            </a:r>
            <a:endParaRPr lang="en-US" altLang="ja-JP" sz="3200" b="1" u="sng" dirty="0" smtClean="0">
              <a:solidFill>
                <a:srgbClr val="FF0000"/>
              </a:solidFill>
              <a:latin typeface="+mn-ea"/>
            </a:endParaRPr>
          </a:p>
          <a:p>
            <a:pPr>
              <a:lnSpc>
                <a:spcPts val="1500"/>
              </a:lnSpc>
              <a:buNone/>
            </a:pPr>
            <a:r>
              <a:rPr lang="ja-JP" altLang="en-US" b="1" dirty="0" smtClean="0"/>
              <a:t>　　　　　　　　　　　　　　　　　　　　　　　　　　　　　</a:t>
            </a:r>
            <a:endParaRPr lang="en-US" altLang="ja-JP" b="1" u="sng" dirty="0" smtClean="0"/>
          </a:p>
          <a:p>
            <a:pPr>
              <a:lnSpc>
                <a:spcPts val="2400"/>
              </a:lnSpc>
              <a:buNone/>
            </a:pPr>
            <a:endParaRPr lang="en-US" altLang="ja-JP" b="1" u="sng" dirty="0" smtClean="0"/>
          </a:p>
          <a:p>
            <a:pPr>
              <a:lnSpc>
                <a:spcPts val="2000"/>
              </a:lnSpc>
              <a:buNone/>
            </a:pPr>
            <a:r>
              <a:rPr lang="en-US" altLang="ja-JP" b="1" u="sng" dirty="0" smtClean="0"/>
              <a:t> </a:t>
            </a:r>
          </a:p>
          <a:p>
            <a:pPr>
              <a:lnSpc>
                <a:spcPts val="2400"/>
              </a:lnSpc>
              <a:buNone/>
            </a:pPr>
            <a:endParaRPr lang="en-US" altLang="ja-JP" b="1" u="sng" dirty="0" smtClean="0"/>
          </a:p>
          <a:p>
            <a:pPr>
              <a:lnSpc>
                <a:spcPts val="2000"/>
              </a:lnSpc>
              <a:buNone/>
            </a:pPr>
            <a:r>
              <a:rPr lang="en-US" altLang="ja-JP" b="1" u="sng" dirty="0" smtClean="0"/>
              <a:t>  </a:t>
            </a:r>
            <a:r>
              <a:rPr lang="en-US" altLang="ja-JP" b="1" dirty="0" smtClean="0"/>
              <a:t> </a:t>
            </a:r>
            <a:r>
              <a:rPr lang="ja-JP" altLang="en-US" b="1" dirty="0" smtClean="0"/>
              <a:t>・含水率</a:t>
            </a:r>
            <a:r>
              <a:rPr lang="en-US" altLang="ja-JP" b="1" dirty="0" smtClean="0"/>
              <a:t>60</a:t>
            </a:r>
            <a:r>
              <a:rPr lang="ja-JP" altLang="en-US" b="1" dirty="0" smtClean="0"/>
              <a:t>％とは</a:t>
            </a:r>
            <a:r>
              <a:rPr lang="ja-JP" altLang="en-US" sz="2400" b="1" dirty="0" smtClean="0">
                <a:solidFill>
                  <a:srgbClr val="FF0000"/>
                </a:solidFill>
                <a:latin typeface="HG丸ｺﾞｼｯｸM-PRO" pitchFamily="50" charset="-128"/>
                <a:ea typeface="HG丸ｺﾞｼｯｸM-PRO" pitchFamily="50" charset="-128"/>
              </a:rPr>
              <a:t>土や茶ガラを強く握りしめて水気を感じる程度</a:t>
            </a:r>
            <a:endParaRPr lang="en-US" altLang="ja-JP" sz="2400" b="1" dirty="0" smtClean="0">
              <a:solidFill>
                <a:srgbClr val="FF0000"/>
              </a:solidFill>
              <a:latin typeface="HG丸ｺﾞｼｯｸM-PRO" pitchFamily="50" charset="-128"/>
              <a:ea typeface="HG丸ｺﾞｼｯｸM-PRO" pitchFamily="50" charset="-128"/>
            </a:endParaRPr>
          </a:p>
          <a:p>
            <a:pPr algn="ctr">
              <a:lnSpc>
                <a:spcPts val="2000"/>
              </a:lnSpc>
              <a:buNone/>
            </a:pPr>
            <a:endParaRPr lang="en-US" altLang="ja-JP" b="1" dirty="0" smtClean="0"/>
          </a:p>
          <a:p>
            <a:pPr algn="ctr">
              <a:lnSpc>
                <a:spcPts val="2000"/>
              </a:lnSpc>
              <a:buNone/>
            </a:pPr>
            <a:endParaRPr lang="en-US" altLang="ja-JP" b="1" dirty="0" smtClean="0"/>
          </a:p>
          <a:p>
            <a:pPr algn="ctr">
              <a:lnSpc>
                <a:spcPts val="2000"/>
              </a:lnSpc>
              <a:buNone/>
            </a:pPr>
            <a:endParaRPr lang="ja-JP" altLang="en-US" b="1" dirty="0" smtClean="0"/>
          </a:p>
          <a:p>
            <a:pPr algn="ctr">
              <a:buNone/>
            </a:pPr>
            <a:endParaRPr kumimoji="1" lang="en-US" altLang="ja-JP" sz="2800" dirty="0" smtClean="0"/>
          </a:p>
        </p:txBody>
      </p:sp>
      <p:sp>
        <p:nvSpPr>
          <p:cNvPr id="3" name="スライド番号プレースホルダ 2"/>
          <p:cNvSpPr>
            <a:spLocks noGrp="1"/>
          </p:cNvSpPr>
          <p:nvPr>
            <p:ph type="sldNum" sz="quarter" idx="12"/>
          </p:nvPr>
        </p:nvSpPr>
        <p:spPr/>
        <p:txBody>
          <a:bodyPr/>
          <a:lstStyle/>
          <a:p>
            <a:pPr>
              <a:defRPr/>
            </a:pPr>
            <a:fld id="{6D274757-CA07-428A-8498-D2A8DED8004B}" type="slidenum">
              <a:rPr lang="en-US" altLang="ja-JP" sz="2000" b="1" smtClean="0">
                <a:solidFill>
                  <a:schemeClr val="bg1"/>
                </a:solidFill>
                <a:latin typeface="+mn-ea"/>
              </a:rPr>
              <a:pPr>
                <a:defRPr/>
              </a:pPr>
              <a:t>7</a:t>
            </a:fld>
            <a:endParaRPr lang="en-US" altLang="ja-JP" sz="2000" b="1" dirty="0">
              <a:solidFill>
                <a:schemeClr val="bg1"/>
              </a:solidFill>
              <a:latin typeface="+mn-ea"/>
            </a:endParaRPr>
          </a:p>
        </p:txBody>
      </p:sp>
      <p:pic>
        <p:nvPicPr>
          <p:cNvPr id="4" name="図 3" descr="こぶし.gif"/>
          <p:cNvPicPr>
            <a:picLocks noChangeAspect="1"/>
          </p:cNvPicPr>
          <p:nvPr/>
        </p:nvPicPr>
        <p:blipFill>
          <a:blip r:embed="rId2" cstate="print"/>
          <a:stretch>
            <a:fillRect/>
          </a:stretch>
        </p:blipFill>
        <p:spPr>
          <a:xfrm>
            <a:off x="5940152" y="2996952"/>
            <a:ext cx="1993311" cy="129614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D188FF56-F4EB-4C56-9D08-1DE688712EF4}" type="slidenum">
              <a:rPr lang="ja-JP" altLang="en-US" smtClean="0"/>
              <a:pPr>
                <a:defRPr/>
              </a:pPr>
              <a:t>8</a:t>
            </a:fld>
            <a:endParaRPr lang="ja-JP" altLang="en-US"/>
          </a:p>
        </p:txBody>
      </p:sp>
      <p:pic>
        <p:nvPicPr>
          <p:cNvPr id="169985" name="Picture 1"/>
          <p:cNvPicPr>
            <a:picLocks noChangeAspect="1" noChangeArrowheads="1"/>
          </p:cNvPicPr>
          <p:nvPr/>
        </p:nvPicPr>
        <p:blipFill>
          <a:blip r:embed="rId2" cstate="print"/>
          <a:srcRect/>
          <a:stretch>
            <a:fillRect/>
          </a:stretch>
        </p:blipFill>
        <p:spPr bwMode="auto">
          <a:xfrm>
            <a:off x="0" y="260648"/>
            <a:ext cx="9252520" cy="6264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コンテンツ プレースホルダ 2"/>
          <p:cNvSpPr>
            <a:spLocks noGrp="1"/>
          </p:cNvSpPr>
          <p:nvPr>
            <p:ph idx="1"/>
          </p:nvPr>
        </p:nvSpPr>
        <p:spPr>
          <a:xfrm>
            <a:off x="611188" y="188640"/>
            <a:ext cx="7921625" cy="4896545"/>
          </a:xfrm>
        </p:spPr>
        <p:txBody>
          <a:bodyPr/>
          <a:lstStyle/>
          <a:p>
            <a:pPr algn="ctr">
              <a:lnSpc>
                <a:spcPts val="2400"/>
              </a:lnSpc>
              <a:spcAft>
                <a:spcPts val="1200"/>
              </a:spcAft>
              <a:buFontTx/>
              <a:buNone/>
            </a:pP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2400"/>
              </a:lnSpc>
              <a:buNone/>
            </a:pP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2400"/>
              </a:lnSpc>
              <a:buNone/>
            </a:pPr>
            <a:endParaRPr lang="en-US" altLang="ja-JP" sz="2400" b="1" dirty="0" smtClean="0">
              <a:solidFill>
                <a:schemeClr val="tx1"/>
              </a:solidFill>
              <a:latin typeface="HG丸ｺﾞｼｯｸM-PRO" pitchFamily="50" charset="-128"/>
              <a:ea typeface="HG丸ｺﾞｼｯｸM-PRO" pitchFamily="50" charset="-128"/>
            </a:endParaRPr>
          </a:p>
          <a:p>
            <a:pPr marL="457200" indent="-457200">
              <a:lnSpc>
                <a:spcPts val="2400"/>
              </a:lnSpc>
              <a:buNone/>
            </a:pPr>
            <a:r>
              <a:rPr lang="ja-JP" altLang="en-US" sz="2400" b="1" dirty="0" smtClean="0">
                <a:solidFill>
                  <a:schemeClr val="tx1"/>
                </a:solidFill>
                <a:latin typeface="HG丸ｺﾞｼｯｸM-PRO" pitchFamily="50" charset="-128"/>
                <a:ea typeface="HG丸ｺﾞｼｯｸM-PRO" pitchFamily="50" charset="-128"/>
              </a:rPr>
              <a:t>・</a:t>
            </a:r>
            <a:r>
              <a:rPr lang="ja-JP" altLang="en-US" b="1" dirty="0" smtClean="0">
                <a:solidFill>
                  <a:schemeClr val="tx1"/>
                </a:solidFill>
                <a:latin typeface="+mn-ea"/>
              </a:rPr>
              <a:t>焼却炉で燃えるのは  </a:t>
            </a:r>
            <a:r>
              <a:rPr lang="ja-JP" altLang="en-US" sz="2800" b="1" dirty="0" smtClean="0">
                <a:solidFill>
                  <a:srgbClr val="FF0000"/>
                </a:solidFill>
                <a:latin typeface="HG丸ｺﾞｼｯｸM-PRO" pitchFamily="50" charset="-128"/>
                <a:ea typeface="HG丸ｺﾞｼｯｸM-PRO" pitchFamily="50" charset="-128"/>
              </a:rPr>
              <a:t>固形分 </a:t>
            </a:r>
            <a:r>
              <a:rPr lang="en-US" altLang="ja-JP" sz="2800" b="1" dirty="0" smtClean="0">
                <a:solidFill>
                  <a:srgbClr val="FF0000"/>
                </a:solidFill>
                <a:latin typeface="HG丸ｺﾞｼｯｸM-PRO" pitchFamily="50" charset="-128"/>
                <a:ea typeface="HG丸ｺﾞｼｯｸM-PRO" pitchFamily="50" charset="-128"/>
              </a:rPr>
              <a:t>9.6</a:t>
            </a:r>
            <a:r>
              <a:rPr lang="ja-JP" altLang="en-US" sz="2800" b="1" dirty="0" smtClean="0">
                <a:solidFill>
                  <a:srgbClr val="FF0000"/>
                </a:solidFill>
                <a:latin typeface="HG丸ｺﾞｼｯｸM-PRO" pitchFamily="50" charset="-128"/>
                <a:ea typeface="HG丸ｺﾞｼｯｸM-PRO" pitchFamily="50" charset="-128"/>
              </a:rPr>
              <a:t>㌘</a:t>
            </a:r>
            <a:endParaRPr lang="en-US" altLang="ja-JP" sz="2800" b="1" dirty="0" smtClean="0">
              <a:solidFill>
                <a:srgbClr val="FF0000"/>
              </a:solidFill>
              <a:latin typeface="HG丸ｺﾞｼｯｸM-PRO" pitchFamily="50" charset="-128"/>
              <a:ea typeface="HG丸ｺﾞｼｯｸM-PRO" pitchFamily="50" charset="-128"/>
            </a:endParaRPr>
          </a:p>
          <a:p>
            <a:pPr marL="457200" indent="-457200">
              <a:lnSpc>
                <a:spcPts val="3000"/>
              </a:lnSpc>
              <a:buNone/>
            </a:pPr>
            <a:r>
              <a:rPr lang="ja-JP" altLang="en-US" b="1" dirty="0" smtClean="0">
                <a:solidFill>
                  <a:schemeClr val="tx1"/>
                </a:solidFill>
                <a:latin typeface="HG丸ｺﾞｼｯｸM-PRO" pitchFamily="50" charset="-128"/>
                <a:ea typeface="HG丸ｺﾞｼｯｸM-PRO" pitchFamily="50" charset="-128"/>
              </a:rPr>
              <a:t>・</a:t>
            </a:r>
            <a:r>
              <a:rPr lang="ja-JP" altLang="en-US" sz="2800" b="1" dirty="0" smtClean="0">
                <a:solidFill>
                  <a:srgbClr val="FF0000"/>
                </a:solidFill>
                <a:latin typeface="HG丸ｺﾞｼｯｸM-PRO" pitchFamily="50" charset="-128"/>
                <a:ea typeface="HG丸ｺﾞｼｯｸM-PRO" pitchFamily="50" charset="-128"/>
              </a:rPr>
              <a:t>水分 </a:t>
            </a:r>
            <a:r>
              <a:rPr lang="en-US" altLang="ja-JP" sz="2800" b="1" dirty="0" smtClean="0">
                <a:solidFill>
                  <a:srgbClr val="FF0000"/>
                </a:solidFill>
                <a:latin typeface="HG丸ｺﾞｼｯｸM-PRO" pitchFamily="50" charset="-128"/>
                <a:ea typeface="HG丸ｺﾞｼｯｸM-PRO" pitchFamily="50" charset="-128"/>
              </a:rPr>
              <a:t>90.4</a:t>
            </a:r>
            <a:r>
              <a:rPr lang="ja-JP" altLang="en-US" sz="2800" b="1" dirty="0" smtClean="0">
                <a:solidFill>
                  <a:srgbClr val="FF0000"/>
                </a:solidFill>
                <a:latin typeface="HG丸ｺﾞｼｯｸM-PRO" pitchFamily="50" charset="-128"/>
                <a:ea typeface="HG丸ｺﾞｼｯｸM-PRO" pitchFamily="50" charset="-128"/>
              </a:rPr>
              <a:t>㌘  </a:t>
            </a:r>
            <a:r>
              <a:rPr lang="ja-JP" altLang="en-US" sz="1800" b="1" dirty="0" smtClean="0">
                <a:solidFill>
                  <a:schemeClr val="tx1"/>
                </a:solidFill>
                <a:latin typeface="HG丸ｺﾞｼｯｸM-PRO" pitchFamily="50" charset="-128"/>
                <a:ea typeface="HG丸ｺﾞｼｯｸM-PRO" pitchFamily="50" charset="-128"/>
              </a:rPr>
              <a:t>は</a:t>
            </a:r>
            <a:r>
              <a:rPr lang="ja-JP" altLang="en-US" sz="2800" b="1" dirty="0" smtClean="0">
                <a:solidFill>
                  <a:schemeClr val="tx1"/>
                </a:solidFill>
                <a:latin typeface="HG丸ｺﾞｼｯｸM-PRO" pitchFamily="50" charset="-128"/>
                <a:ea typeface="HG丸ｺﾞｼｯｸM-PRO" pitchFamily="50" charset="-128"/>
              </a:rPr>
              <a:t> </a:t>
            </a:r>
            <a:r>
              <a:rPr lang="ja-JP" altLang="en-US" sz="2800" b="1" dirty="0" smtClean="0">
                <a:solidFill>
                  <a:srgbClr val="FF0000"/>
                </a:solidFill>
                <a:latin typeface="HG丸ｺﾞｼｯｸM-PRO" pitchFamily="50" charset="-128"/>
                <a:ea typeface="HG丸ｺﾞｼｯｸM-PRO" pitchFamily="50" charset="-128"/>
              </a:rPr>
              <a:t>水蒸気  </a:t>
            </a:r>
            <a:r>
              <a:rPr lang="ja-JP" altLang="en-US" sz="1800" b="1" dirty="0" smtClean="0">
                <a:solidFill>
                  <a:schemeClr val="tx1"/>
                </a:solidFill>
                <a:latin typeface="+mn-ea"/>
              </a:rPr>
              <a:t>となる</a:t>
            </a:r>
            <a:endParaRPr lang="en-US" altLang="ja-JP" b="1" dirty="0" smtClean="0">
              <a:solidFill>
                <a:schemeClr val="tx1"/>
              </a:solidFill>
              <a:latin typeface="+mn-ea"/>
            </a:endParaRPr>
          </a:p>
          <a:p>
            <a:pPr>
              <a:lnSpc>
                <a:spcPts val="2000"/>
              </a:lnSpc>
              <a:buFontTx/>
              <a:buNone/>
            </a:pPr>
            <a:r>
              <a:rPr lang="ja-JP" altLang="en-US" b="1" dirty="0" smtClean="0">
                <a:solidFill>
                  <a:schemeClr val="tx1"/>
                </a:solidFill>
                <a:latin typeface="HG丸ｺﾞｼｯｸM-PRO" pitchFamily="50" charset="-128"/>
                <a:ea typeface="HG丸ｺﾞｼｯｸM-PRO" pitchFamily="50" charset="-128"/>
              </a:rPr>
              <a:t>　 </a:t>
            </a:r>
            <a:r>
              <a:rPr lang="ja-JP" altLang="en-US" sz="1800" b="1" dirty="0" smtClean="0">
                <a:solidFill>
                  <a:schemeClr val="tx1"/>
                </a:solidFill>
                <a:latin typeface="+mn-ea"/>
              </a:rPr>
              <a:t>水１㌘を０℃から</a:t>
            </a:r>
            <a:r>
              <a:rPr lang="en-US" altLang="ja-JP" sz="1800" b="1" dirty="0" smtClean="0">
                <a:solidFill>
                  <a:schemeClr val="tx1"/>
                </a:solidFill>
                <a:latin typeface="+mn-ea"/>
              </a:rPr>
              <a:t>100</a:t>
            </a:r>
            <a:r>
              <a:rPr lang="ja-JP" altLang="en-US" sz="1800" b="1" dirty="0" smtClean="0">
                <a:solidFill>
                  <a:schemeClr val="tx1"/>
                </a:solidFill>
                <a:latin typeface="+mn-ea"/>
              </a:rPr>
              <a:t>℃にするに要するエネルギーは</a:t>
            </a:r>
            <a:r>
              <a:rPr lang="en-US" altLang="ja-JP" sz="1800" b="1" dirty="0" smtClean="0">
                <a:solidFill>
                  <a:schemeClr val="tx1"/>
                </a:solidFill>
                <a:latin typeface="+mn-ea"/>
              </a:rPr>
              <a:t>100</a:t>
            </a:r>
            <a:r>
              <a:rPr lang="ja-JP" altLang="en-US" sz="1800" b="1" dirty="0" smtClean="0">
                <a:solidFill>
                  <a:schemeClr val="tx1"/>
                </a:solidFill>
                <a:latin typeface="+mn-ea"/>
              </a:rPr>
              <a:t>カロリー</a:t>
            </a:r>
            <a:endParaRPr lang="en-US" altLang="ja-JP" sz="1800" b="1" dirty="0" smtClean="0">
              <a:solidFill>
                <a:schemeClr val="tx1"/>
              </a:solidFill>
              <a:latin typeface="+mn-ea"/>
            </a:endParaRPr>
          </a:p>
          <a:p>
            <a:pPr>
              <a:lnSpc>
                <a:spcPts val="2000"/>
              </a:lnSpc>
              <a:buFontTx/>
              <a:buNone/>
            </a:pPr>
            <a:r>
              <a:rPr lang="ja-JP" altLang="en-US" sz="1800" b="1" dirty="0" smtClean="0">
                <a:solidFill>
                  <a:schemeClr val="tx1"/>
                </a:solidFill>
                <a:latin typeface="+mn-ea"/>
              </a:rPr>
              <a:t>　　 </a:t>
            </a:r>
            <a:r>
              <a:rPr lang="en-US" altLang="ja-JP" sz="1800" b="1" dirty="0" smtClean="0">
                <a:solidFill>
                  <a:schemeClr val="tx1"/>
                </a:solidFill>
                <a:latin typeface="+mn-ea"/>
              </a:rPr>
              <a:t>100</a:t>
            </a:r>
            <a:r>
              <a:rPr lang="ja-JP" altLang="en-US" sz="1800" b="1" dirty="0" smtClean="0">
                <a:solidFill>
                  <a:schemeClr val="tx1"/>
                </a:solidFill>
                <a:latin typeface="+mn-ea"/>
              </a:rPr>
              <a:t>℃の水、１㌘を完全に気化するには</a:t>
            </a:r>
            <a:r>
              <a:rPr lang="en-US" altLang="ja-JP" sz="1800" b="1" dirty="0" smtClean="0">
                <a:solidFill>
                  <a:schemeClr val="tx1"/>
                </a:solidFill>
                <a:latin typeface="+mn-ea"/>
              </a:rPr>
              <a:t>540</a:t>
            </a:r>
            <a:r>
              <a:rPr lang="ja-JP" altLang="en-US" sz="1800" b="1" dirty="0" smtClean="0">
                <a:solidFill>
                  <a:schemeClr val="tx1"/>
                </a:solidFill>
                <a:latin typeface="+mn-ea"/>
              </a:rPr>
              <a:t>カロリのエネルギーが要る</a:t>
            </a:r>
            <a:endParaRPr lang="en-US" altLang="ja-JP" sz="1800" b="1" dirty="0" smtClean="0">
              <a:solidFill>
                <a:schemeClr val="tx1"/>
              </a:solidFill>
              <a:latin typeface="+mn-ea"/>
            </a:endParaRPr>
          </a:p>
          <a:p>
            <a:pPr>
              <a:lnSpc>
                <a:spcPts val="1800"/>
              </a:lnSpc>
              <a:spcAft>
                <a:spcPts val="1200"/>
              </a:spcAft>
              <a:buFontTx/>
              <a:buNone/>
            </a:pPr>
            <a:r>
              <a:rPr lang="ja-JP" altLang="en-US" sz="1800" b="1" dirty="0" smtClean="0">
                <a:solidFill>
                  <a:schemeClr val="tx1"/>
                </a:solidFill>
                <a:latin typeface="+mn-ea"/>
              </a:rPr>
              <a:t>　　 常温の水、１㌘を完全に気化する</a:t>
            </a:r>
            <a:r>
              <a:rPr lang="ja-JP" altLang="en-US" b="1" dirty="0" smtClean="0">
                <a:solidFill>
                  <a:schemeClr val="tx1"/>
                </a:solidFill>
                <a:latin typeface="+mn-ea"/>
              </a:rPr>
              <a:t>には約</a:t>
            </a:r>
            <a:r>
              <a:rPr lang="en-US" altLang="ja-JP" b="1" dirty="0" smtClean="0">
                <a:solidFill>
                  <a:schemeClr val="tx1"/>
                </a:solidFill>
                <a:latin typeface="+mn-ea"/>
              </a:rPr>
              <a:t>600</a:t>
            </a:r>
            <a:r>
              <a:rPr lang="ja-JP" altLang="en-US" b="1" dirty="0" smtClean="0">
                <a:solidFill>
                  <a:schemeClr val="tx1"/>
                </a:solidFill>
                <a:latin typeface="+mn-ea"/>
              </a:rPr>
              <a:t>カロリのエネルギーが要る　　　　　　　　</a:t>
            </a:r>
            <a:endParaRPr lang="en-US" altLang="ja-JP" b="1" dirty="0" smtClean="0">
              <a:solidFill>
                <a:schemeClr val="tx1"/>
              </a:solidFill>
              <a:latin typeface="+mn-ea"/>
            </a:endParaRPr>
          </a:p>
          <a:p>
            <a:pPr>
              <a:lnSpc>
                <a:spcPts val="1800"/>
              </a:lnSpc>
              <a:spcAft>
                <a:spcPts val="1200"/>
              </a:spcAft>
              <a:buFontTx/>
              <a:buNone/>
            </a:pPr>
            <a:r>
              <a:rPr lang="ja-JP" altLang="en-US" b="1" dirty="0" smtClean="0">
                <a:solidFill>
                  <a:schemeClr val="tx1"/>
                </a:solidFill>
                <a:latin typeface="+mn-ea"/>
              </a:rPr>
              <a:t>　　</a:t>
            </a:r>
            <a:r>
              <a:rPr lang="en-US" altLang="ja-JP" b="1" dirty="0" smtClean="0">
                <a:solidFill>
                  <a:schemeClr val="tx1"/>
                </a:solidFill>
                <a:latin typeface="+mn-ea"/>
              </a:rPr>
              <a:t>※</a:t>
            </a:r>
            <a:r>
              <a:rPr lang="ja-JP" altLang="en-US" b="1" dirty="0" smtClean="0">
                <a:solidFill>
                  <a:schemeClr val="tx1"/>
                </a:solidFill>
                <a:latin typeface="+mn-ea"/>
              </a:rPr>
              <a:t> にんじん</a:t>
            </a:r>
            <a:r>
              <a:rPr lang="en-US" altLang="ja-JP" b="1" dirty="0" smtClean="0">
                <a:solidFill>
                  <a:schemeClr val="tx1"/>
                </a:solidFill>
                <a:latin typeface="+mn-ea"/>
              </a:rPr>
              <a:t>100</a:t>
            </a:r>
            <a:r>
              <a:rPr lang="ja-JP" altLang="en-US" b="1" dirty="0" err="1" smtClean="0">
                <a:solidFill>
                  <a:schemeClr val="tx1"/>
                </a:solidFill>
                <a:latin typeface="+mn-ea"/>
              </a:rPr>
              <a:t>ｇ</a:t>
            </a:r>
            <a:r>
              <a:rPr lang="ja-JP" altLang="en-US" b="1" dirty="0" smtClean="0">
                <a:solidFill>
                  <a:schemeClr val="tx1"/>
                </a:solidFill>
                <a:latin typeface="+mn-ea"/>
              </a:rPr>
              <a:t>を燃やすには　</a:t>
            </a:r>
            <a:r>
              <a:rPr lang="en-US" altLang="ja-JP" b="1" dirty="0" smtClean="0">
                <a:solidFill>
                  <a:schemeClr val="tx1"/>
                </a:solidFill>
                <a:latin typeface="+mn-ea"/>
              </a:rPr>
              <a:t>90.4</a:t>
            </a:r>
            <a:r>
              <a:rPr lang="ja-JP" altLang="en-US" b="1" dirty="0" err="1" smtClean="0">
                <a:solidFill>
                  <a:schemeClr val="tx1"/>
                </a:solidFill>
                <a:latin typeface="+mn-ea"/>
              </a:rPr>
              <a:t>ｇ</a:t>
            </a:r>
            <a:r>
              <a:rPr lang="en-US" altLang="ja-JP" b="1" dirty="0" smtClean="0">
                <a:solidFill>
                  <a:schemeClr val="tx1"/>
                </a:solidFill>
                <a:latin typeface="+mn-ea"/>
              </a:rPr>
              <a:t>×600</a:t>
            </a:r>
            <a:r>
              <a:rPr lang="ja-JP" altLang="en-US" b="1" dirty="0" smtClean="0">
                <a:solidFill>
                  <a:schemeClr val="tx1"/>
                </a:solidFill>
                <a:latin typeface="+mn-ea"/>
              </a:rPr>
              <a:t>＝</a:t>
            </a:r>
            <a:r>
              <a:rPr lang="en-US" altLang="ja-JP" b="1" dirty="0" smtClean="0">
                <a:solidFill>
                  <a:srgbClr val="FF0000"/>
                </a:solidFill>
                <a:latin typeface="HG丸ｺﾞｼｯｸM-PRO" pitchFamily="50" charset="-128"/>
                <a:ea typeface="HG丸ｺﾞｼｯｸM-PRO" pitchFamily="50" charset="-128"/>
              </a:rPr>
              <a:t>54,240</a:t>
            </a:r>
            <a:r>
              <a:rPr lang="ja-JP" altLang="en-US" b="1" dirty="0" smtClean="0">
                <a:solidFill>
                  <a:srgbClr val="FF0000"/>
                </a:solidFill>
                <a:latin typeface="HG丸ｺﾞｼｯｸM-PRO" pitchFamily="50" charset="-128"/>
                <a:ea typeface="HG丸ｺﾞｼｯｸM-PRO" pitchFamily="50" charset="-128"/>
              </a:rPr>
              <a:t>カロリー</a:t>
            </a:r>
            <a:r>
              <a:rPr lang="ja-JP" altLang="en-US" b="1" dirty="0" smtClean="0">
                <a:solidFill>
                  <a:schemeClr val="tx1"/>
                </a:solidFill>
                <a:latin typeface="+mn-ea"/>
              </a:rPr>
              <a:t>を　　　　　　　　要す</a:t>
            </a:r>
            <a:endParaRPr lang="en-US" altLang="ja-JP" b="1" dirty="0" smtClean="0">
              <a:solidFill>
                <a:schemeClr val="tx1"/>
              </a:solidFill>
              <a:latin typeface="+mn-ea"/>
            </a:endParaRPr>
          </a:p>
          <a:p>
            <a:pPr>
              <a:lnSpc>
                <a:spcPts val="2800"/>
              </a:lnSpc>
              <a:buNone/>
            </a:pPr>
            <a:r>
              <a:rPr lang="ja-JP" altLang="en-US" b="1" dirty="0" smtClean="0">
                <a:solidFill>
                  <a:schemeClr val="tx1"/>
                </a:solidFill>
                <a:latin typeface="HG丸ｺﾞｼｯｸM-PRO" pitchFamily="50" charset="-128"/>
                <a:ea typeface="HG丸ｺﾞｼｯｸM-PRO" pitchFamily="50" charset="-128"/>
              </a:rPr>
              <a:t>・</a:t>
            </a:r>
            <a:r>
              <a:rPr lang="ja-JP" altLang="en-US" sz="1800" b="1" dirty="0" smtClean="0">
                <a:solidFill>
                  <a:schemeClr val="tx1"/>
                </a:solidFill>
                <a:latin typeface="HG丸ｺﾞｼｯｸM-PRO" pitchFamily="50" charset="-128"/>
                <a:ea typeface="HG丸ｺﾞｼｯｸM-PRO" pitchFamily="50" charset="-128"/>
              </a:rPr>
              <a:t>水が水蒸気となると体積は</a:t>
            </a:r>
            <a:r>
              <a:rPr lang="en-US" altLang="ja-JP" sz="2800" b="1" dirty="0" smtClean="0">
                <a:solidFill>
                  <a:srgbClr val="FF0000"/>
                </a:solidFill>
                <a:latin typeface="HG丸ｺﾞｼｯｸM-PRO" pitchFamily="50" charset="-128"/>
                <a:ea typeface="HG丸ｺﾞｼｯｸM-PRO" pitchFamily="50" charset="-128"/>
              </a:rPr>
              <a:t>1000</a:t>
            </a:r>
            <a:r>
              <a:rPr lang="ja-JP" altLang="en-US" sz="2800" b="1" dirty="0" smtClean="0">
                <a:solidFill>
                  <a:srgbClr val="FF0000"/>
                </a:solidFill>
                <a:latin typeface="HG丸ｺﾞｼｯｸM-PRO" pitchFamily="50" charset="-128"/>
                <a:ea typeface="HG丸ｺﾞｼｯｸM-PRO" pitchFamily="50" charset="-128"/>
              </a:rPr>
              <a:t>倍以上</a:t>
            </a:r>
            <a:r>
              <a:rPr lang="ja-JP" altLang="en-US" b="1" dirty="0" smtClean="0">
                <a:solidFill>
                  <a:schemeClr val="tx1"/>
                </a:solidFill>
                <a:latin typeface="HG丸ｺﾞｼｯｸM-PRO" pitchFamily="50" charset="-128"/>
                <a:ea typeface="HG丸ｺﾞｼｯｸM-PRO" pitchFamily="50" charset="-128"/>
              </a:rPr>
              <a:t>となる。</a:t>
            </a:r>
            <a:endParaRPr lang="en-US" altLang="ja-JP" b="1" dirty="0" smtClean="0">
              <a:solidFill>
                <a:schemeClr val="tx1"/>
              </a:solidFill>
              <a:latin typeface="HG丸ｺﾞｼｯｸM-PRO" pitchFamily="50" charset="-128"/>
              <a:ea typeface="HG丸ｺﾞｼｯｸM-PRO" pitchFamily="50" charset="-128"/>
            </a:endParaRPr>
          </a:p>
          <a:p>
            <a:pPr>
              <a:lnSpc>
                <a:spcPts val="2000"/>
              </a:lnSpc>
              <a:buNone/>
            </a:pPr>
            <a:r>
              <a:rPr lang="ja-JP" altLang="en-US" sz="1600" b="1" dirty="0" smtClean="0">
                <a:solidFill>
                  <a:schemeClr val="tx1"/>
                </a:solidFill>
                <a:latin typeface="+mn-ea"/>
              </a:rPr>
              <a:t>　　　　水蒸気は排ガスとともに煙突へ。これが</a:t>
            </a:r>
            <a:r>
              <a:rPr lang="ja-JP" altLang="en-US" sz="2800" b="1" dirty="0" smtClean="0">
                <a:solidFill>
                  <a:schemeClr val="tx1"/>
                </a:solidFill>
                <a:latin typeface="HG丸ｺﾞｼｯｸM-PRO" pitchFamily="50" charset="-128"/>
                <a:ea typeface="HG丸ｺﾞｼｯｸM-PRO" pitchFamily="50" charset="-128"/>
              </a:rPr>
              <a:t>白煙の正体</a:t>
            </a:r>
            <a:endParaRPr lang="en-US" altLang="ja-JP" sz="2800" b="1" dirty="0" smtClean="0">
              <a:solidFill>
                <a:schemeClr val="tx1"/>
              </a:solidFill>
              <a:latin typeface="HG丸ｺﾞｼｯｸM-PRO" pitchFamily="50" charset="-128"/>
              <a:ea typeface="HG丸ｺﾞｼｯｸM-PRO" pitchFamily="50" charset="-128"/>
            </a:endParaRPr>
          </a:p>
          <a:p>
            <a:pPr>
              <a:lnSpc>
                <a:spcPts val="2000"/>
              </a:lnSpc>
              <a:spcAft>
                <a:spcPts val="600"/>
              </a:spcAft>
              <a:buFontTx/>
              <a:buNone/>
            </a:pPr>
            <a:endParaRPr lang="en-US" altLang="ja-JP" b="1" dirty="0" smtClean="0">
              <a:solidFill>
                <a:schemeClr val="tx1"/>
              </a:solidFill>
              <a:latin typeface="HG丸ｺﾞｼｯｸM-PRO" pitchFamily="50" charset="-128"/>
              <a:ea typeface="HG丸ｺﾞｼｯｸM-PRO" pitchFamily="50" charset="-128"/>
            </a:endParaRPr>
          </a:p>
          <a:p>
            <a:pPr>
              <a:lnSpc>
                <a:spcPts val="2000"/>
              </a:lnSpc>
              <a:spcAft>
                <a:spcPts val="600"/>
              </a:spcAft>
              <a:buFontTx/>
              <a:buNone/>
            </a:pPr>
            <a:r>
              <a:rPr lang="ja-JP" altLang="en-US" b="1" dirty="0" smtClean="0">
                <a:solidFill>
                  <a:schemeClr val="tx1"/>
                </a:solidFill>
                <a:latin typeface="HG丸ｺﾞｼｯｸM-PRO" pitchFamily="50" charset="-128"/>
                <a:ea typeface="HG丸ｺﾞｼｯｸM-PRO" pitchFamily="50" charset="-128"/>
              </a:rPr>
              <a:t>・</a:t>
            </a:r>
            <a:r>
              <a:rPr lang="ja-JP" altLang="en-US" sz="2400" b="1" dirty="0" smtClean="0">
                <a:solidFill>
                  <a:schemeClr val="tx1"/>
                </a:solidFill>
                <a:latin typeface="HG丸ｺﾞｼｯｸM-PRO" pitchFamily="50" charset="-128"/>
                <a:ea typeface="HG丸ｺﾞｼｯｸM-PRO" pitchFamily="50" charset="-128"/>
              </a:rPr>
              <a:t>白煙除去にも多くのエネルギーを使っている　          </a:t>
            </a:r>
            <a:r>
              <a:rPr lang="en-US" altLang="ja-JP" sz="2400" b="1" dirty="0" smtClean="0">
                <a:solidFill>
                  <a:schemeClr val="tx1"/>
                </a:solidFill>
                <a:latin typeface="HG丸ｺﾞｼｯｸM-PRO" pitchFamily="50" charset="-128"/>
                <a:ea typeface="HG丸ｺﾞｼｯｸM-PRO" pitchFamily="50" charset="-128"/>
              </a:rPr>
              <a:t> </a:t>
            </a:r>
            <a:endParaRPr lang="en-US" altLang="ja-JP" sz="2400" dirty="0" smtClean="0">
              <a:solidFill>
                <a:schemeClr val="tx1"/>
              </a:solidFill>
              <a:latin typeface="HG丸ｺﾞｼｯｸM-PRO" pitchFamily="50" charset="-128"/>
              <a:ea typeface="HG丸ｺﾞｼｯｸM-PRO" pitchFamily="50" charset="-128"/>
            </a:endParaRPr>
          </a:p>
          <a:p>
            <a:pPr>
              <a:buFontTx/>
              <a:buNone/>
            </a:pPr>
            <a:r>
              <a:rPr lang="ja-JP" altLang="en-US" sz="2800" b="1" dirty="0" smtClean="0"/>
              <a:t>　　　　　　</a:t>
            </a:r>
            <a:endParaRPr lang="en-US" altLang="ja-JP" sz="1800" b="1" dirty="0" smtClean="0"/>
          </a:p>
        </p:txBody>
      </p:sp>
      <p:sp>
        <p:nvSpPr>
          <p:cNvPr id="2" name="スライド番号プレースホルダー 1"/>
          <p:cNvSpPr>
            <a:spLocks noGrp="1"/>
          </p:cNvSpPr>
          <p:nvPr>
            <p:ph type="sldNum" sz="quarter" idx="12"/>
          </p:nvPr>
        </p:nvSpPr>
        <p:spPr>
          <a:xfrm>
            <a:off x="6732588" y="6165304"/>
            <a:ext cx="2133600" cy="288032"/>
          </a:xfrm>
        </p:spPr>
        <p:txBody>
          <a:bodyPr/>
          <a:lstStyle/>
          <a:p>
            <a:pPr>
              <a:defRPr/>
            </a:pPr>
            <a:fld id="{21325CBA-536C-4A82-8D10-1879947D0B23}" type="slidenum">
              <a:rPr lang="ja-JP" altLang="en-US" sz="2000" b="1" smtClean="0">
                <a:solidFill>
                  <a:schemeClr val="bg1"/>
                </a:solidFill>
                <a:latin typeface="+mn-ea"/>
              </a:rPr>
              <a:pPr>
                <a:defRPr/>
              </a:pPr>
              <a:t>9</a:t>
            </a:fld>
            <a:endParaRPr lang="ja-JP" altLang="en-US" sz="2000" b="1" dirty="0">
              <a:solidFill>
                <a:schemeClr val="bg1"/>
              </a:solidFill>
              <a:latin typeface="+mn-ea"/>
            </a:endParaRPr>
          </a:p>
        </p:txBody>
      </p:sp>
      <p:sp>
        <p:nvSpPr>
          <p:cNvPr id="4" name="正方形/長方形 3"/>
          <p:cNvSpPr/>
          <p:nvPr/>
        </p:nvSpPr>
        <p:spPr>
          <a:xfrm>
            <a:off x="9556840" y="5957858"/>
            <a:ext cx="441146" cy="400110"/>
          </a:xfrm>
          <a:prstGeom prst="rect">
            <a:avLst/>
          </a:prstGeom>
        </p:spPr>
        <p:txBody>
          <a:bodyPr wrap="none">
            <a:spAutoFit/>
          </a:bodyPr>
          <a:lstStyle/>
          <a:p>
            <a:fld id="{21325CBA-536C-4A82-8D10-1879947D0B23}" type="slidenum">
              <a:rPr lang="ja-JP" altLang="en-US" sz="2000" smtClean="0">
                <a:solidFill>
                  <a:prstClr val="white"/>
                </a:solidFill>
                <a:latin typeface="ＭＳ Ｐゴシック"/>
                <a:ea typeface="ＭＳ Ｐゴシック"/>
              </a:rPr>
              <a:pPr/>
              <a:t>9</a:t>
            </a:fld>
            <a:endParaRPr lang="ja-JP" altLang="en-US" dirty="0"/>
          </a:p>
        </p:txBody>
      </p:sp>
      <p:sp>
        <p:nvSpPr>
          <p:cNvPr id="5" name="爆発 2 4"/>
          <p:cNvSpPr/>
          <p:nvPr/>
        </p:nvSpPr>
        <p:spPr>
          <a:xfrm>
            <a:off x="683568" y="188640"/>
            <a:ext cx="7632848" cy="914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spcAft>
                <a:spcPts val="1200"/>
              </a:spcAft>
              <a:buFontTx/>
              <a:buNone/>
            </a:pPr>
            <a:r>
              <a:rPr lang="ja-JP" altLang="en-US" b="1" dirty="0" smtClean="0">
                <a:solidFill>
                  <a:srgbClr val="FFFF00"/>
                </a:solidFill>
                <a:latin typeface="HG丸ｺﾞｼｯｸM-PRO" pitchFamily="50" charset="-128"/>
                <a:ea typeface="HG丸ｺﾞｼｯｸM-PRO" pitchFamily="50" charset="-128"/>
              </a:rPr>
              <a:t>にんじん</a:t>
            </a:r>
            <a:r>
              <a:rPr lang="en-US" altLang="ja-JP" sz="2800" b="1" dirty="0" smtClean="0">
                <a:solidFill>
                  <a:srgbClr val="FFFF00"/>
                </a:solidFill>
                <a:latin typeface="HG丸ｺﾞｼｯｸM-PRO" pitchFamily="50" charset="-128"/>
                <a:ea typeface="HG丸ｺﾞｼｯｸM-PRO" pitchFamily="50" charset="-128"/>
              </a:rPr>
              <a:t>100</a:t>
            </a:r>
            <a:r>
              <a:rPr lang="ja-JP" altLang="en-US" sz="2800" b="1" dirty="0" smtClean="0">
                <a:solidFill>
                  <a:srgbClr val="FFFF00"/>
                </a:solidFill>
                <a:latin typeface="HG丸ｺﾞｼｯｸM-PRO" pitchFamily="50" charset="-128"/>
                <a:ea typeface="HG丸ｺﾞｼｯｸM-PRO" pitchFamily="50" charset="-128"/>
              </a:rPr>
              <a:t>㌘</a:t>
            </a:r>
            <a:r>
              <a:rPr lang="ja-JP" altLang="en-US" b="1" dirty="0" smtClean="0">
                <a:solidFill>
                  <a:srgbClr val="FFFF00"/>
                </a:solidFill>
                <a:latin typeface="HG丸ｺﾞｼｯｸM-PRO" pitchFamily="50" charset="-128"/>
                <a:ea typeface="HG丸ｺﾞｼｯｸM-PRO" pitchFamily="50" charset="-128"/>
              </a:rPr>
              <a:t>を燃やす</a:t>
            </a:r>
            <a:endParaRPr lang="en-US" altLang="ja-JP" b="1" dirty="0" smtClean="0">
              <a:solidFill>
                <a:srgbClr val="FFFF0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211338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01_ec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4408</TotalTime>
  <Words>1066</Words>
  <Application>Microsoft Office PowerPoint</Application>
  <PresentationFormat>画面に合わせる (4:3)</PresentationFormat>
  <Paragraphs>388</Paragraphs>
  <Slides>38</Slides>
  <Notes>10</Notes>
  <HiddenSlides>0</HiddenSlides>
  <MMClips>0</MMClips>
  <ScaleCrop>false</ScaleCrop>
  <HeadingPairs>
    <vt:vector size="4" baseType="variant">
      <vt:variant>
        <vt:lpstr>テーマ</vt:lpstr>
      </vt:variant>
      <vt:variant>
        <vt:i4>1</vt:i4>
      </vt:variant>
      <vt:variant>
        <vt:lpstr>スライド タイトル</vt:lpstr>
      </vt:variant>
      <vt:variant>
        <vt:i4>38</vt:i4>
      </vt:variant>
    </vt:vector>
  </HeadingPairs>
  <TitlesOfParts>
    <vt:vector size="39" baseType="lpstr">
      <vt:lpstr>01_eco</vt:lpstr>
      <vt:lpstr>生ごみの水分減量 ～身近でできる温暖化対策～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台所での生ごみ扱い方による含水率の変化</vt:lpstr>
      <vt:lpstr>PowerPoint プレゼンテーション</vt:lpstr>
      <vt:lpstr>PowerPoint プレゼンテーション</vt:lpstr>
      <vt:lpstr>PowerPoint プレゼンテーション</vt:lpstr>
      <vt:lpstr>まとめ：生ごみ半乾燥(風乾)による効果</vt:lpstr>
      <vt:lpstr>生ごみカラットの使い方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台所での生ごみの取り扱い方</vt:lpstr>
      <vt:lpstr>新聞紙活用のメリット</vt:lpstr>
      <vt:lpstr>台所の生ごみはぬらさないように！</vt:lpstr>
      <vt:lpstr>PowerPoint プレゼンテーション</vt:lpstr>
      <vt:lpstr>魚や肉など動物性たんぱく質の生ごみ</vt:lpstr>
      <vt:lpstr>軒下につるして乾かす</vt:lpstr>
      <vt:lpstr>PowerPoint プレゼンテーション</vt:lpstr>
      <vt:lpstr>PowerPoint プレゼンテーション</vt:lpstr>
      <vt:lpstr>PowerPoint プレゼンテーション</vt:lpstr>
      <vt:lpstr>お茶がらはひと絞りで減量！</vt:lpstr>
      <vt:lpstr>アンケート結果からみえてきたこと</vt:lpstr>
      <vt:lpstr>集合住宅に1人住まいの70歳代女性の感想</vt:lpstr>
      <vt:lpstr>　　　　アンケート結果より　（カラット使用6年経過2010年末）</vt:lpstr>
      <vt:lpstr>アンケー結果より（その２）</vt:lpstr>
      <vt:lpstr>町内会で生ごみ収集</vt:lpstr>
      <vt:lpstr>生ごみ収集をはじめて１０年</vt:lpstr>
      <vt:lpstr>生ごみを乾燥して減量しましょう！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生ごみカラットで 水分減量と堆肥づくり ～身近でできる温暖化対策～</dc:title>
  <dc:creator>hyuga</dc:creator>
  <cp:lastModifiedBy>test</cp:lastModifiedBy>
  <cp:revision>562</cp:revision>
  <cp:lastPrinted>2017-01-20T05:17:26Z</cp:lastPrinted>
  <dcterms:created xsi:type="dcterms:W3CDTF">2015-02-02T01:18:22Z</dcterms:created>
  <dcterms:modified xsi:type="dcterms:W3CDTF">2017-01-20T05:18:02Z</dcterms:modified>
</cp:coreProperties>
</file>